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2" r:id="rId3"/>
    <p:sldId id="519" r:id="rId4"/>
    <p:sldId id="517" r:id="rId5"/>
    <p:sldId id="518" r:id="rId6"/>
    <p:sldId id="433" r:id="rId7"/>
    <p:sldId id="542" r:id="rId8"/>
    <p:sldId id="541" r:id="rId9"/>
    <p:sldId id="581" r:id="rId10"/>
    <p:sldId id="496" r:id="rId11"/>
    <p:sldId id="516" r:id="rId12"/>
    <p:sldId id="514" r:id="rId13"/>
    <p:sldId id="618" r:id="rId14"/>
    <p:sldId id="515" r:id="rId15"/>
    <p:sldId id="522" r:id="rId16"/>
    <p:sldId id="523" r:id="rId17"/>
    <p:sldId id="619" r:id="rId18"/>
    <p:sldId id="521" r:id="rId19"/>
    <p:sldId id="527" r:id="rId20"/>
    <p:sldId id="529" r:id="rId21"/>
    <p:sldId id="530" r:id="rId22"/>
    <p:sldId id="531" r:id="rId23"/>
    <p:sldId id="532" r:id="rId24"/>
    <p:sldId id="524" r:id="rId25"/>
    <p:sldId id="620" r:id="rId26"/>
    <p:sldId id="525" r:id="rId27"/>
    <p:sldId id="528" r:id="rId28"/>
    <p:sldId id="533" r:id="rId29"/>
    <p:sldId id="621" r:id="rId30"/>
    <p:sldId id="526" r:id="rId31"/>
    <p:sldId id="584" r:id="rId32"/>
    <p:sldId id="534" r:id="rId33"/>
    <p:sldId id="535" r:id="rId34"/>
    <p:sldId id="536" r:id="rId35"/>
    <p:sldId id="622" r:id="rId36"/>
    <p:sldId id="538" r:id="rId37"/>
    <p:sldId id="614" r:id="rId38"/>
    <p:sldId id="617" r:id="rId39"/>
    <p:sldId id="615" r:id="rId40"/>
    <p:sldId id="616" r:id="rId41"/>
    <p:sldId id="634" r:id="rId42"/>
    <p:sldId id="540" r:id="rId43"/>
    <p:sldId id="548" r:id="rId44"/>
    <p:sldId id="625" r:id="rId45"/>
    <p:sldId id="561" r:id="rId46"/>
    <p:sldId id="626" r:id="rId47"/>
    <p:sldId id="627" r:id="rId48"/>
    <p:sldId id="545" r:id="rId49"/>
    <p:sldId id="549" r:id="rId50"/>
    <p:sldId id="550" r:id="rId51"/>
    <p:sldId id="551" r:id="rId52"/>
    <p:sldId id="628" r:id="rId53"/>
    <p:sldId id="552" r:id="rId54"/>
    <p:sldId id="589" r:id="rId55"/>
    <p:sldId id="629" r:id="rId56"/>
    <p:sldId id="554" r:id="rId57"/>
    <p:sldId id="630" r:id="rId58"/>
    <p:sldId id="631" r:id="rId59"/>
    <p:sldId id="555" r:id="rId60"/>
    <p:sldId id="557" r:id="rId61"/>
    <p:sldId id="558" r:id="rId62"/>
    <p:sldId id="559" r:id="rId63"/>
    <p:sldId id="632" r:id="rId64"/>
    <p:sldId id="560" r:id="rId65"/>
    <p:sldId id="592" r:id="rId66"/>
    <p:sldId id="635" r:id="rId67"/>
    <p:sldId id="563" r:id="rId68"/>
    <p:sldId id="565" r:id="rId69"/>
    <p:sldId id="566" r:id="rId70"/>
    <p:sldId id="567" r:id="rId71"/>
    <p:sldId id="636" r:id="rId72"/>
    <p:sldId id="568" r:id="rId73"/>
    <p:sldId id="595" r:id="rId74"/>
    <p:sldId id="596" r:id="rId75"/>
    <p:sldId id="580" r:id="rId76"/>
    <p:sldId id="570" r:id="rId77"/>
    <p:sldId id="597" r:id="rId78"/>
    <p:sldId id="578" r:id="rId79"/>
    <p:sldId id="598" r:id="rId80"/>
    <p:sldId id="573" r:id="rId81"/>
    <p:sldId id="574" r:id="rId82"/>
    <p:sldId id="575" r:id="rId83"/>
    <p:sldId id="637" r:id="rId84"/>
    <p:sldId id="576" r:id="rId85"/>
    <p:sldId id="599" r:id="rId86"/>
    <p:sldId id="601" r:id="rId87"/>
    <p:sldId id="602" r:id="rId88"/>
    <p:sldId id="603" r:id="rId89"/>
    <p:sldId id="604" r:id="rId90"/>
    <p:sldId id="638" r:id="rId91"/>
    <p:sldId id="605" r:id="rId92"/>
    <p:sldId id="606" r:id="rId93"/>
    <p:sldId id="640" r:id="rId94"/>
    <p:sldId id="641" r:id="rId95"/>
    <p:sldId id="607" r:id="rId96"/>
    <p:sldId id="656" r:id="rId97"/>
    <p:sldId id="639" r:id="rId98"/>
    <p:sldId id="612" r:id="rId99"/>
    <p:sldId id="642" r:id="rId100"/>
    <p:sldId id="657" r:id="rId101"/>
    <p:sldId id="608" r:id="rId102"/>
    <p:sldId id="609" r:id="rId103"/>
    <p:sldId id="661" r:id="rId104"/>
    <p:sldId id="610" r:id="rId105"/>
    <p:sldId id="658" r:id="rId106"/>
    <p:sldId id="611" r:id="rId107"/>
    <p:sldId id="644" r:id="rId108"/>
    <p:sldId id="646" r:id="rId109"/>
    <p:sldId id="645" r:id="rId110"/>
    <p:sldId id="659" r:id="rId111"/>
    <p:sldId id="652" r:id="rId112"/>
    <p:sldId id="653" r:id="rId113"/>
    <p:sldId id="654" r:id="rId114"/>
    <p:sldId id="660" r:id="rId115"/>
    <p:sldId id="655" r:id="rId116"/>
    <p:sldId id="511" r:id="rId117"/>
    <p:sldId id="271" r:id="rId1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ZHUNING" initials="L" lastIdx="1" clrIdx="0">
    <p:extLst>
      <p:ext uri="{19B8F6BF-5375-455C-9EA6-DF929625EA0E}">
        <p15:presenceInfo xmlns:p15="http://schemas.microsoft.com/office/powerpoint/2012/main" userId="LINGZHUN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7457"/>
    <a:srgbClr val="FFFFFF"/>
    <a:srgbClr val="1969B2"/>
    <a:srgbClr val="5AA5DE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commentAuthors" Target="commentAuthor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1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7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7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3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36899BE1-AA56-4470-8952-F397C1E78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864" y="2223969"/>
            <a:ext cx="4288271" cy="69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281"/>
              </a:spcBef>
              <a:defRPr/>
            </a:pPr>
            <a:r>
              <a:rPr lang="en-US" altLang="zh-CN" sz="32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TIMER</a:t>
            </a:r>
            <a:endParaRPr lang="en-US" altLang="zh-CN" sz="32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98D39-58C5-4533-9C31-C4BD5D187CC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61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，基本定时器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39" y="1189943"/>
            <a:ext cx="4790169" cy="29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，基本定时器简介（了解）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，基本定时器框图（熟悉）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，定时器计数模式及溢出条件（熟悉）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，定时器中断实验相关寄存器（了解）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，定时器溢出时间计算方法（掌握）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，定时器中断实验配置步骤（掌握）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2.7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，编程实战：定时器中断实验（掌握）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81819E-2342-4E59-ABE8-BA29544CAD54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2454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45649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，高级定时器互补输出带死区控制实验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84" y="1189942"/>
            <a:ext cx="6456492" cy="29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，互补输出，还带死区控制，什么意思？（了解）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，带死区控制的互补输出应用之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桥（了解）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，捕获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比较通道的输出部分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至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3)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，死区时间计算（掌握）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，刹车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断路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4.5.6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，高级定时器互补输出带死区控制实验配置步骤（掌握）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4.5.7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，编程实战：高级定时器互补输出带死区控制实验（掌握）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3D2AB4-73ED-4C0B-B0E8-DF20726F5EF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3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51355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4.5.6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，高级定时器互补输出带死区控制实验配置步骤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543A1F6-F4F6-49F1-A762-72EA0955E39A}"/>
              </a:ext>
            </a:extLst>
          </p:cNvPr>
          <p:cNvSpPr/>
          <p:nvPr/>
        </p:nvSpPr>
        <p:spPr>
          <a:xfrm>
            <a:off x="894947" y="1379374"/>
            <a:ext cx="2984022" cy="340042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，配置定时器基础工作参数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FD64FBF-B91B-4BEE-9AC8-88CE38FD6008}"/>
              </a:ext>
            </a:extLst>
          </p:cNvPr>
          <p:cNvSpPr/>
          <p:nvPr/>
        </p:nvSpPr>
        <p:spPr>
          <a:xfrm>
            <a:off x="901878" y="1876063"/>
            <a:ext cx="2984022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9BE0A9-A4CD-42F7-B6A7-7CD6927100AC}"/>
              </a:ext>
            </a:extLst>
          </p:cNvPr>
          <p:cNvSpPr/>
          <p:nvPr/>
        </p:nvSpPr>
        <p:spPr>
          <a:xfrm>
            <a:off x="886641" y="2359499"/>
            <a:ext cx="2984022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比较值等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EC2A6E4-12D6-4757-808D-101B27673211}"/>
              </a:ext>
            </a:extLst>
          </p:cNvPr>
          <p:cNvSpPr/>
          <p:nvPr/>
        </p:nvSpPr>
        <p:spPr>
          <a:xfrm>
            <a:off x="894947" y="3407634"/>
            <a:ext cx="2975716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，使能输出、主输出、计数器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4BF3D-33D1-4CB4-8586-DB04A2483D8A}"/>
              </a:ext>
            </a:extLst>
          </p:cNvPr>
          <p:cNvSpPr/>
          <p:nvPr/>
        </p:nvSpPr>
        <p:spPr>
          <a:xfrm>
            <a:off x="3878969" y="1383150"/>
            <a:ext cx="2670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HAL_TIM_PWM_Init()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3A16EC-8F76-4AC1-855C-05E0DD5B67F6}"/>
              </a:ext>
            </a:extLst>
          </p:cNvPr>
          <p:cNvSpPr/>
          <p:nvPr/>
        </p:nvSpPr>
        <p:spPr>
          <a:xfrm>
            <a:off x="3870663" y="3974927"/>
            <a:ext cx="29026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HAL_TIMEx_PWMN_Start()</a:t>
            </a:r>
            <a:endParaRPr lang="zh-CN" altLang="en-US" sz="1400">
              <a:solidFill>
                <a:srgbClr val="00206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7FC5796-ECEB-4695-A350-8CD8B419F816}"/>
              </a:ext>
            </a:extLst>
          </p:cNvPr>
          <p:cNvSpPr/>
          <p:nvPr/>
        </p:nvSpPr>
        <p:spPr>
          <a:xfrm>
            <a:off x="3878969" y="2918480"/>
            <a:ext cx="4614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HAL_TIMEx_ConfigBreakDeadTime()</a:t>
            </a:r>
            <a:endParaRPr lang="zh-CN" altLang="en-US" sz="1400">
              <a:solidFill>
                <a:srgbClr val="00206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B120CB7-2EA6-43B4-82F2-B82188F50F8D}"/>
              </a:ext>
            </a:extLst>
          </p:cNvPr>
          <p:cNvSpPr/>
          <p:nvPr/>
        </p:nvSpPr>
        <p:spPr>
          <a:xfrm>
            <a:off x="3870663" y="3447644"/>
            <a:ext cx="4351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HAL_TIM_PWM_Start()</a:t>
            </a:r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5A96CB8-0AE2-410E-A927-353B95DE200A}"/>
              </a:ext>
            </a:extLst>
          </p:cNvPr>
          <p:cNvSpPr/>
          <p:nvPr/>
        </p:nvSpPr>
        <p:spPr>
          <a:xfrm>
            <a:off x="901878" y="2876636"/>
            <a:ext cx="2984022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，配置刹车功能、死区时间等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8E32B4DC-592B-43A0-871B-1D3CDC4A1F8E}"/>
              </a:ext>
            </a:extLst>
          </p:cNvPr>
          <p:cNvSpPr/>
          <p:nvPr/>
        </p:nvSpPr>
        <p:spPr>
          <a:xfrm>
            <a:off x="886641" y="3938632"/>
            <a:ext cx="2984022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，使能互补输出、主输出、计数器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78D38B-3FB3-4387-B4E7-74444566458A}"/>
              </a:ext>
            </a:extLst>
          </p:cNvPr>
          <p:cNvSpPr/>
          <p:nvPr/>
        </p:nvSpPr>
        <p:spPr>
          <a:xfrm>
            <a:off x="3895763" y="1893295"/>
            <a:ext cx="4796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HAL_TIM_PWM_MspInit()    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4CA67B-3029-47B9-94B9-04EFA691A930}"/>
              </a:ext>
            </a:extLst>
          </p:cNvPr>
          <p:cNvSpPr/>
          <p:nvPr/>
        </p:nvSpPr>
        <p:spPr>
          <a:xfrm>
            <a:off x="3870663" y="2400129"/>
            <a:ext cx="3105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HAL_TIM_PWM_ConfigChannel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1A9CE7-6B19-46DE-88EB-08E7077188E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2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/>
      <p:bldP spid="21" grpId="0"/>
      <p:bldP spid="26" grpId="0"/>
      <p:bldP spid="29" grpId="0"/>
      <p:bldP spid="36" grpId="0" animBg="1"/>
      <p:bldP spid="37" grpId="0" animBg="1"/>
      <p:bldP spid="31" grpId="0"/>
      <p:bldP spid="3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库函数介绍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F8C4F68-93DB-4A6F-8730-A50D515E3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71482"/>
              </p:ext>
            </p:extLst>
          </p:nvPr>
        </p:nvGraphicFramePr>
        <p:xfrm>
          <a:off x="375511" y="1582874"/>
          <a:ext cx="8620103" cy="232199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201595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2007006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3411502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470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函数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主要寄存器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主要功能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ARR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PSC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初始化定时器基础参数</a:t>
                      </a:r>
                      <a:endParaRPr 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HAL_TIM_PWM_MspInit()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存放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NVIC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CLOCK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初始化代码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HAL_TIM_PWM_ConfigChannel()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CCMRx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CCRx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endParaRPr lang="zh-CN" altLang="en-US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PWM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模式、比较值、输出极性等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97325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HAL_TIMEx_ConfigBreakDeadTime()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BDTR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配置刹车功能、死区时间等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HAL_TIM_PWM_Start()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使能输出、主输出、启动计数器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HAL_TIMEx_PWMN_Start()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使能互补输出、主输出、启动计数器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39668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AE08474-87E7-4D4C-941F-B8700E5D1CA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94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C7A47B-3614-485D-BF59-87978EFBD22A}"/>
              </a:ext>
            </a:extLst>
          </p:cNvPr>
          <p:cNvSpPr txBox="1"/>
          <p:nvPr/>
        </p:nvSpPr>
        <p:spPr>
          <a:xfrm>
            <a:off x="1775178" y="1358561"/>
            <a:ext cx="5796844" cy="32672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OCMode</a:t>
            </a:r>
            <a:r>
              <a:rPr lang="en-US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  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输出比较模式选择 *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Pulse</a:t>
            </a:r>
            <a:r>
              <a:rPr lang="en-US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            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设置比较值 *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OCPolarity</a:t>
            </a:r>
            <a:r>
              <a:rPr lang="en-US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设置输出比较极性 *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OCNPolarity</a:t>
            </a:r>
            <a:r>
              <a:rPr lang="en-US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设置互补输出比较极性 *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OCFastMode</a:t>
            </a:r>
            <a:r>
              <a:rPr lang="en-US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使能或失能输出比较快速模式 *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OCIdleState</a:t>
            </a:r>
            <a:r>
              <a:rPr lang="en-US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空闲状态下</a:t>
            </a:r>
            <a:r>
              <a:rPr lang="en-US" altLang="zh-CN" sz="1600" dirty="0" err="1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</a:t>
            </a:r>
            <a:r>
              <a:rPr lang="zh-CN" altLang="en-US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 *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OCNIdleState</a:t>
            </a:r>
            <a:r>
              <a:rPr lang="en-US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空闲状态下</a:t>
            </a:r>
            <a:r>
              <a:rPr lang="en-US" altLang="zh-CN" sz="1600" dirty="0" err="1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OCxN</a:t>
            </a:r>
            <a:r>
              <a:rPr lang="zh-CN" altLang="en-US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 *</a:t>
            </a:r>
            <a:r>
              <a:rPr lang="en-US" altLang="zh-CN" sz="16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TIM_OC_InitTypeDef</a:t>
            </a:r>
            <a:r>
              <a:rPr lang="en-US" altLang="zh-CN" sz="16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600" dirty="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BD38E6-5A3B-4DC4-B019-5781B533E52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96574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655254-0639-45ED-A37A-71A34D0A34EB}"/>
              </a:ext>
            </a:extLst>
          </p:cNvPr>
          <p:cNvSpPr txBox="1"/>
          <p:nvPr/>
        </p:nvSpPr>
        <p:spPr>
          <a:xfrm>
            <a:off x="1055914" y="1422521"/>
            <a:ext cx="736962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8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OffStateRunMode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运行模式下的关闭状态选择 *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OffStateIDLEMode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空闲模式下的关闭状态选择 *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LockLevel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 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寄存器锁定设置 *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DeadTime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          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死区时间设置 *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BreakState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          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是否使能刹车功能 *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BreakPolarity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dirty="0">
                <a:solidFill>
                  <a:srgbClr val="8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刹车</a:t>
            </a:r>
            <a:r>
              <a:rPr lang="zh-CN" altLang="en-US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输入极性 *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BreakFilter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 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dirty="0">
                <a:solidFill>
                  <a:srgbClr val="8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刹车</a:t>
            </a:r>
            <a:r>
              <a:rPr lang="zh-CN" altLang="en-US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输入滤波器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(F1/F4</a:t>
            </a:r>
            <a:r>
              <a:rPr lang="zh-CN" altLang="en-US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系列没有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AutomaticOutput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自动恢复输出使能，即使能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AOE</a:t>
            </a:r>
            <a:r>
              <a:rPr lang="zh-CN" altLang="en-US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 *</a:t>
            </a:r>
            <a:r>
              <a:rPr lang="en-US" altLang="zh-CN" sz="18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r>
              <a:rPr lang="en-US" altLang="zh-CN" sz="18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TIM_BreakDeadTimeConfigTypeDef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dirty="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B8224E-CD0A-42FF-A2F1-735AFC360E5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888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45649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，高级定时器互补输出带死区控制实验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84" y="1189942"/>
            <a:ext cx="6456492" cy="29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，互补输出，还带死区控制，什么意思？（了解）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，带死区控制的互补输出应用之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桥（了解）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，捕获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比较通道的输出部分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至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3)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，死区时间计算（掌握）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，刹车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断路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，高级定时器互补输出带死区控制实验配置步骤（掌握）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4.5.7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，编程实战：高级定时器互补输出带死区控制实验（掌握）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E08710-AB1E-4109-89BB-0ACA8FA92D7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05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/>
              <p:nvPr/>
            </p:nvSpPr>
            <p:spPr>
              <a:xfrm>
                <a:off x="3671482" y="2752095"/>
                <a:ext cx="3269045" cy="633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n-US" altLang="zh-CN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out</m:t>
                      </m:r>
                      <m:r>
                        <a:rPr lang="en-US" altLang="zh-CN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 </m:t>
                      </m:r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+1)∗(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𝑃𝑆𝐶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482" y="2752095"/>
                <a:ext cx="3269045" cy="6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43048480-9ABA-4A53-A6FE-220BE3BF7C00}"/>
              </a:ext>
            </a:extLst>
          </p:cNvPr>
          <p:cNvSpPr txBox="1"/>
          <p:nvPr/>
        </p:nvSpPr>
        <p:spPr>
          <a:xfrm>
            <a:off x="1134308" y="3385217"/>
            <a:ext cx="5074349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1KHz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为例，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PSC=71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ARR=999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06D1D398-A415-4053-A29C-FA9835E57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781178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4.5.7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，编程实战：高级定时器互补输出带死区控制实验（战舰为例）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72B50E-872B-4CCE-88A3-0643528D640B}"/>
              </a:ext>
            </a:extLst>
          </p:cNvPr>
          <p:cNvSpPr txBox="1"/>
          <p:nvPr/>
        </p:nvSpPr>
        <p:spPr>
          <a:xfrm>
            <a:off x="164123" y="1382558"/>
            <a:ext cx="9063111" cy="1295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通过定时器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输出频率为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1KHz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，占空比为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，使用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使能互补输出并设置死区时间控制：设置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DTG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100(5.56us),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进行验证死区时间是否正确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使能刹车功能：刹车输入信号高电平有效，配置输出空闲状态等，最后用示波器验证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FF8A82-346E-4620-97D3-69B05828AF68}"/>
              </a:ext>
            </a:extLst>
          </p:cNvPr>
          <p:cNvSpPr txBox="1"/>
          <p:nvPr/>
        </p:nvSpPr>
        <p:spPr>
          <a:xfrm>
            <a:off x="801799" y="2802504"/>
            <a:ext cx="3467747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波的周期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频率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536B59-6370-45F9-AD9D-3377521B3828}"/>
              </a:ext>
            </a:extLst>
          </p:cNvPr>
          <p:cNvSpPr txBox="1"/>
          <p:nvPr/>
        </p:nvSpPr>
        <p:spPr>
          <a:xfrm>
            <a:off x="801798" y="3981605"/>
            <a:ext cx="6897166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，以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小节的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桥为例，配置通道输出极性以及互补输出极性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FB40D7-C562-4B83-A742-64AFA02F324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4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17" grpId="0"/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45649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输入模式实验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41" y="1474284"/>
            <a:ext cx="6456492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输入模式工作原理（熟悉）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输入模式时序（熟悉）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，编程实战：高级定时器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944719-CE81-4141-A79E-454C4760A29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890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2E6FB1D-E1D9-47D4-91E1-D09398D57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8" y="459211"/>
            <a:ext cx="8160284" cy="4684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4.6.1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输入模式工作原理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7C60C8-C738-47BC-9C4F-D57FC739E8C7}"/>
              </a:ext>
            </a:extLst>
          </p:cNvPr>
          <p:cNvSpPr/>
          <p:nvPr/>
        </p:nvSpPr>
        <p:spPr>
          <a:xfrm>
            <a:off x="448871" y="2526676"/>
            <a:ext cx="792986" cy="1674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输入模式只能用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CH2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E638A0-0749-43CB-8991-6556BEB12C64}"/>
              </a:ext>
            </a:extLst>
          </p:cNvPr>
          <p:cNvSpPr/>
          <p:nvPr/>
        </p:nvSpPr>
        <p:spPr>
          <a:xfrm>
            <a:off x="1163462" y="612279"/>
            <a:ext cx="1516238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时钟源来自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RCC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BC7D80A-08E2-487C-B4E3-73ED1CF9E4EC}"/>
              </a:ext>
            </a:extLst>
          </p:cNvPr>
          <p:cNvSpPr/>
          <p:nvPr/>
        </p:nvSpPr>
        <p:spPr>
          <a:xfrm>
            <a:off x="3247822" y="2068815"/>
            <a:ext cx="1689861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触发输入选择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TI1FP1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或者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TI2FP2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0E6146-BEE0-4CD9-8A62-BB49C3A4C989}"/>
              </a:ext>
            </a:extLst>
          </p:cNvPr>
          <p:cNvSpPr/>
          <p:nvPr/>
        </p:nvSpPr>
        <p:spPr>
          <a:xfrm>
            <a:off x="7088129" y="1493249"/>
            <a:ext cx="1211036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从模式选择：复位模式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709A253-8980-48A6-83A2-8E94CA53B0DF}"/>
              </a:ext>
            </a:extLst>
          </p:cNvPr>
          <p:cNvSpPr/>
          <p:nvPr/>
        </p:nvSpPr>
        <p:spPr>
          <a:xfrm>
            <a:off x="1612117" y="459209"/>
            <a:ext cx="3721883" cy="290091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62AFD6-B2F0-4493-ABEE-957CA6CF45B7}"/>
              </a:ext>
            </a:extLst>
          </p:cNvPr>
          <p:cNvSpPr/>
          <p:nvPr/>
        </p:nvSpPr>
        <p:spPr>
          <a:xfrm>
            <a:off x="4874946" y="1835150"/>
            <a:ext cx="666316" cy="866389"/>
          </a:xfrm>
          <a:prstGeom prst="rect">
            <a:avLst/>
          </a:prstGeom>
          <a:solidFill>
            <a:srgbClr val="117457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11783BA-ACE0-4DB4-8078-EEC82084FDB3}"/>
              </a:ext>
            </a:extLst>
          </p:cNvPr>
          <p:cNvSpPr/>
          <p:nvPr/>
        </p:nvSpPr>
        <p:spPr>
          <a:xfrm>
            <a:off x="6246545" y="1188351"/>
            <a:ext cx="859105" cy="866389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4A74E3C-5658-4444-A667-5C5145D4CEE8}"/>
              </a:ext>
            </a:extLst>
          </p:cNvPr>
          <p:cNvSpPr/>
          <p:nvPr/>
        </p:nvSpPr>
        <p:spPr>
          <a:xfrm>
            <a:off x="3408095" y="2801355"/>
            <a:ext cx="3589605" cy="1053095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7B0B060-325F-4189-BD67-0F3B0BAB9F90}"/>
              </a:ext>
            </a:extLst>
          </p:cNvPr>
          <p:cNvSpPr/>
          <p:nvPr/>
        </p:nvSpPr>
        <p:spPr>
          <a:xfrm>
            <a:off x="491858" y="3854450"/>
            <a:ext cx="6505842" cy="1289050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81D7DF-5169-4C38-91E8-97C8F3FE6CE3}"/>
              </a:ext>
            </a:extLst>
          </p:cNvPr>
          <p:cNvSpPr/>
          <p:nvPr/>
        </p:nvSpPr>
        <p:spPr>
          <a:xfrm>
            <a:off x="5541261" y="821679"/>
            <a:ext cx="706705" cy="1520466"/>
          </a:xfrm>
          <a:prstGeom prst="rect">
            <a:avLst/>
          </a:prstGeom>
          <a:solidFill>
            <a:srgbClr val="117457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E70C6D3-180A-4E93-8A1B-FBFE70D7A384}"/>
              </a:ext>
            </a:extLst>
          </p:cNvPr>
          <p:cNvCxnSpPr>
            <a:cxnSpLocks/>
          </p:cNvCxnSpPr>
          <p:nvPr/>
        </p:nvCxnSpPr>
        <p:spPr>
          <a:xfrm>
            <a:off x="1825129" y="4184650"/>
            <a:ext cx="53707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7A41A85-E055-4A05-BE70-CF3562EDAB9E}"/>
              </a:ext>
            </a:extLst>
          </p:cNvPr>
          <p:cNvCxnSpPr>
            <a:cxnSpLocks/>
          </p:cNvCxnSpPr>
          <p:nvPr/>
        </p:nvCxnSpPr>
        <p:spPr>
          <a:xfrm>
            <a:off x="3580343" y="4705350"/>
            <a:ext cx="32887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49572C8-76EB-4888-881A-324FD1B7F17E}"/>
              </a:ext>
            </a:extLst>
          </p:cNvPr>
          <p:cNvCxnSpPr>
            <a:cxnSpLocks/>
          </p:cNvCxnSpPr>
          <p:nvPr/>
        </p:nvCxnSpPr>
        <p:spPr>
          <a:xfrm>
            <a:off x="3895209" y="4178300"/>
            <a:ext cx="148959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A340791-CBD0-498D-BB1A-82589DC9C48B}"/>
              </a:ext>
            </a:extLst>
          </p:cNvPr>
          <p:cNvCxnSpPr>
            <a:cxnSpLocks/>
          </p:cNvCxnSpPr>
          <p:nvPr/>
        </p:nvCxnSpPr>
        <p:spPr>
          <a:xfrm>
            <a:off x="3144187" y="4229100"/>
            <a:ext cx="468963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54DC9C2-D79B-4E7A-BF74-8323289E04C3}"/>
              </a:ext>
            </a:extLst>
          </p:cNvPr>
          <p:cNvCxnSpPr>
            <a:cxnSpLocks/>
          </p:cNvCxnSpPr>
          <p:nvPr/>
        </p:nvCxnSpPr>
        <p:spPr>
          <a:xfrm>
            <a:off x="3602840" y="4229100"/>
            <a:ext cx="0" cy="4762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F169C6E-3959-4998-B78B-5A039E66FD40}"/>
              </a:ext>
            </a:extLst>
          </p:cNvPr>
          <p:cNvCxnSpPr>
            <a:cxnSpLocks/>
          </p:cNvCxnSpPr>
          <p:nvPr/>
        </p:nvCxnSpPr>
        <p:spPr>
          <a:xfrm>
            <a:off x="3895209" y="4843463"/>
            <a:ext cx="148959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35DDCB0-F797-4D9B-98CB-D68FE3355CF7}"/>
              </a:ext>
            </a:extLst>
          </p:cNvPr>
          <p:cNvCxnSpPr>
            <a:cxnSpLocks/>
          </p:cNvCxnSpPr>
          <p:nvPr/>
        </p:nvCxnSpPr>
        <p:spPr>
          <a:xfrm>
            <a:off x="3154625" y="4100512"/>
            <a:ext cx="650613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CC4A0CE-FE42-49A7-904E-A1AC3A99B12D}"/>
              </a:ext>
            </a:extLst>
          </p:cNvPr>
          <p:cNvCxnSpPr>
            <a:cxnSpLocks/>
          </p:cNvCxnSpPr>
          <p:nvPr/>
        </p:nvCxnSpPr>
        <p:spPr>
          <a:xfrm>
            <a:off x="5334000" y="1924049"/>
            <a:ext cx="272053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809E803-EDB8-48E4-9E9F-38496FF6DE3E}"/>
              </a:ext>
            </a:extLst>
          </p:cNvPr>
          <p:cNvCxnSpPr>
            <a:cxnSpLocks/>
          </p:cNvCxnSpPr>
          <p:nvPr/>
        </p:nvCxnSpPr>
        <p:spPr>
          <a:xfrm>
            <a:off x="5334000" y="1920875"/>
            <a:ext cx="0" cy="5016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3C0D068-EEB8-49A9-A962-08244649E545}"/>
              </a:ext>
            </a:extLst>
          </p:cNvPr>
          <p:cNvCxnSpPr>
            <a:cxnSpLocks/>
          </p:cNvCxnSpPr>
          <p:nvPr/>
        </p:nvCxnSpPr>
        <p:spPr>
          <a:xfrm>
            <a:off x="5229225" y="2421411"/>
            <a:ext cx="10477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E04FD45-A6E1-49D9-A53A-002819061082}"/>
              </a:ext>
            </a:extLst>
          </p:cNvPr>
          <p:cNvCxnSpPr>
            <a:cxnSpLocks/>
          </p:cNvCxnSpPr>
          <p:nvPr/>
        </p:nvCxnSpPr>
        <p:spPr>
          <a:xfrm>
            <a:off x="5759304" y="1682749"/>
            <a:ext cx="48724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DE88E1-587B-4CE6-A1DD-399FD9FF16F7}"/>
              </a:ext>
            </a:extLst>
          </p:cNvPr>
          <p:cNvCxnSpPr>
            <a:cxnSpLocks/>
          </p:cNvCxnSpPr>
          <p:nvPr/>
        </p:nvCxnSpPr>
        <p:spPr>
          <a:xfrm flipV="1">
            <a:off x="1110754" y="4394200"/>
            <a:ext cx="619621" cy="2222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E0B17A38-C2C1-4930-AB18-C5190FCCA1CE}"/>
              </a:ext>
            </a:extLst>
          </p:cNvPr>
          <p:cNvSpPr/>
          <p:nvPr/>
        </p:nvSpPr>
        <p:spPr>
          <a:xfrm>
            <a:off x="1772386" y="2908728"/>
            <a:ext cx="1171003" cy="102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IC1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IC2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被映射到同一个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TIx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3D5F7FE-574B-416A-A4F7-E4555F19D9B0}"/>
              </a:ext>
            </a:extLst>
          </p:cNvPr>
          <p:cNvSpPr/>
          <p:nvPr/>
        </p:nvSpPr>
        <p:spPr>
          <a:xfrm>
            <a:off x="2054917" y="4201365"/>
            <a:ext cx="1689861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上升沿触发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D68B07D-1FC4-4F91-9B17-9B27CAC45EBB}"/>
              </a:ext>
            </a:extLst>
          </p:cNvPr>
          <p:cNvSpPr/>
          <p:nvPr/>
        </p:nvSpPr>
        <p:spPr>
          <a:xfrm>
            <a:off x="7005268" y="3960859"/>
            <a:ext cx="1293897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周期计数值</a:t>
            </a:r>
            <a:endParaRPr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5985AD0-1E38-4A47-9FD9-FB6E53AD400A}"/>
              </a:ext>
            </a:extLst>
          </p:cNvPr>
          <p:cNvSpPr/>
          <p:nvPr/>
        </p:nvSpPr>
        <p:spPr>
          <a:xfrm>
            <a:off x="3916192" y="4838186"/>
            <a:ext cx="1689861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下降沿触发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54F4F2C-30EE-457F-B94D-65CD75436EC2}"/>
              </a:ext>
            </a:extLst>
          </p:cNvPr>
          <p:cNvSpPr/>
          <p:nvPr/>
        </p:nvSpPr>
        <p:spPr>
          <a:xfrm>
            <a:off x="7005268" y="4684289"/>
            <a:ext cx="1293897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高电平计数值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83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20" grpId="0"/>
      <p:bldP spid="21" grpId="0" animBg="1"/>
      <p:bldP spid="23" grpId="0" animBg="1"/>
      <p:bldP spid="25" grpId="0" animBg="1"/>
      <p:bldP spid="28" grpId="0" animBg="1"/>
      <p:bldP spid="31" grpId="0" animBg="1"/>
      <p:bldP spid="32" grpId="0" animBg="1"/>
      <p:bldP spid="65" grpId="0"/>
      <p:bldP spid="66" grpId="0"/>
      <p:bldP spid="67" grpId="0"/>
      <p:bldP spid="68" grpId="0"/>
      <p:bldP spid="3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4.6.2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输入模式时序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4661577-1AA7-49EA-B5B8-35C98D24D4AD}"/>
              </a:ext>
            </a:extLst>
          </p:cNvPr>
          <p:cNvSpPr/>
          <p:nvPr/>
        </p:nvSpPr>
        <p:spPr>
          <a:xfrm>
            <a:off x="20291" y="2304938"/>
            <a:ext cx="1529362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IC1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上升沿捕获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15971C6-7138-4C11-95F1-8D37A522E697}"/>
              </a:ext>
            </a:extLst>
          </p:cNvPr>
          <p:cNvSpPr/>
          <p:nvPr/>
        </p:nvSpPr>
        <p:spPr>
          <a:xfrm>
            <a:off x="1549653" y="4497173"/>
            <a:ext cx="6044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14.3.6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443BF0-71BC-4AE4-B949-690F3494E9CF}"/>
              </a:ext>
            </a:extLst>
          </p:cNvPr>
          <p:cNvSpPr/>
          <p:nvPr/>
        </p:nvSpPr>
        <p:spPr>
          <a:xfrm>
            <a:off x="20291" y="2795685"/>
            <a:ext cx="1677880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IC2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下降沿捕获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34862B-ED61-4C6C-94D8-34E7400A5B26}"/>
              </a:ext>
            </a:extLst>
          </p:cNvPr>
          <p:cNvSpPr/>
          <p:nvPr/>
        </p:nvSpPr>
        <p:spPr>
          <a:xfrm>
            <a:off x="-1" y="1242872"/>
            <a:ext cx="1698171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BB8AA7-8099-46D2-9014-248F7EBE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29" y="1306415"/>
            <a:ext cx="7294048" cy="3053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C2309DA-637D-451D-B50A-9EB4B6123CE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7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，基本定时器简介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CB63B0-3D04-4BF9-87BC-6DE83F878B18}"/>
              </a:ext>
            </a:extLst>
          </p:cNvPr>
          <p:cNvSpPr/>
          <p:nvPr/>
        </p:nvSpPr>
        <p:spPr>
          <a:xfrm>
            <a:off x="2540000" y="1527402"/>
            <a:ext cx="2736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TIM6/TIM7</a:t>
            </a:r>
            <a:endParaRPr lang="zh-CN" altLang="zh-CN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E5B7880-B227-4901-8823-25A8C3DA8091}"/>
              </a:ext>
            </a:extLst>
          </p:cNvPr>
          <p:cNvSpPr/>
          <p:nvPr/>
        </p:nvSpPr>
        <p:spPr>
          <a:xfrm>
            <a:off x="774544" y="1472934"/>
            <a:ext cx="1765456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，基本定时器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280DFD8-09FF-49FA-A272-F7367B0DD1E7}"/>
              </a:ext>
            </a:extLst>
          </p:cNvPr>
          <p:cNvSpPr/>
          <p:nvPr/>
        </p:nvSpPr>
        <p:spPr>
          <a:xfrm>
            <a:off x="774545" y="2283876"/>
            <a:ext cx="1765456" cy="43185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，主要特性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DE67B4-57F8-43E1-8AD8-F990851814F6}"/>
              </a:ext>
            </a:extLst>
          </p:cNvPr>
          <p:cNvSpPr/>
          <p:nvPr/>
        </p:nvSpPr>
        <p:spPr>
          <a:xfrm>
            <a:off x="2539999" y="2283876"/>
            <a:ext cx="5829456" cy="171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位递增计数器</a:t>
            </a:r>
            <a:r>
              <a:rPr lang="zh-CN" altLang="en-US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（计数值：</a:t>
            </a:r>
            <a:r>
              <a:rPr lang="en-US" altLang="zh-CN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en-US" altLang="zh-CN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~65535</a:t>
            </a:r>
            <a:r>
              <a:rPr lang="zh-CN" altLang="en-US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位预分频器（分频系数：</a:t>
            </a:r>
            <a:r>
              <a:rPr lang="en-US" altLang="zh-CN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1~65536</a:t>
            </a:r>
            <a:r>
              <a:rPr lang="zh-CN" altLang="en-US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可用于</a:t>
            </a:r>
            <a:r>
              <a:rPr lang="zh-CN" altLang="en-US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</a:t>
            </a:r>
            <a:r>
              <a:rPr lang="en-US" altLang="zh-CN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DAC</a:t>
            </a:r>
          </a:p>
          <a:p>
            <a:pPr>
              <a:lnSpc>
                <a:spcPct val="150000"/>
              </a:lnSpc>
            </a:pPr>
            <a:r>
              <a:rPr lang="zh-CN" altLang="en-US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在更新事件（计数器溢出）时，会产生中断</a:t>
            </a:r>
            <a:r>
              <a:rPr lang="en-US" altLang="zh-CN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/DMA</a:t>
            </a:r>
            <a:r>
              <a:rPr lang="zh-CN" altLang="en-US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</a:t>
            </a:r>
            <a:endParaRPr lang="en-US" altLang="zh-CN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FCB2D9-DCDE-42DF-A1F3-3E3D4D6E565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92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45649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输入模式实验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41" y="1474284"/>
            <a:ext cx="6456492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输入模式工作原理（熟悉）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输入模式时序（熟悉）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输入模式实验配置步骤（掌握）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，编程实战：高级定时器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321E33-A6FD-4BBE-9353-F504E70B37F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036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51355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4.6.3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输入模式实验配置步骤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543A1F6-F4F6-49F1-A762-72EA0955E39A}"/>
              </a:ext>
            </a:extLst>
          </p:cNvPr>
          <p:cNvSpPr/>
          <p:nvPr/>
        </p:nvSpPr>
        <p:spPr>
          <a:xfrm>
            <a:off x="796804" y="1129838"/>
            <a:ext cx="3221865" cy="340042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，配置定时器基础工作参数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FD64FBF-B91B-4BEE-9AC8-88CE38FD6008}"/>
              </a:ext>
            </a:extLst>
          </p:cNvPr>
          <p:cNvSpPr/>
          <p:nvPr/>
        </p:nvSpPr>
        <p:spPr>
          <a:xfrm>
            <a:off x="796804" y="1559057"/>
            <a:ext cx="3228796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，定时器捕获输入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9BE0A9-A4CD-42F7-B6A7-7CD6927100AC}"/>
              </a:ext>
            </a:extLst>
          </p:cNvPr>
          <p:cNvSpPr/>
          <p:nvPr/>
        </p:nvSpPr>
        <p:spPr>
          <a:xfrm>
            <a:off x="789873" y="2004385"/>
            <a:ext cx="3228796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IC</a:t>
            </a:r>
            <a:r>
              <a:rPr lang="en-US" altLang="zh-CN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1/2</a:t>
            </a:r>
            <a:r>
              <a:rPr lang="zh-CN" altLang="en-US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映射、捕获边沿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EC2A6E4-12D6-4757-808D-101B27673211}"/>
              </a:ext>
            </a:extLst>
          </p:cNvPr>
          <p:cNvSpPr/>
          <p:nvPr/>
        </p:nvSpPr>
        <p:spPr>
          <a:xfrm>
            <a:off x="782942" y="2901936"/>
            <a:ext cx="3236874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，设置优先级，使能中断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4BF3D-33D1-4CB4-8586-DB04A2483D8A}"/>
              </a:ext>
            </a:extLst>
          </p:cNvPr>
          <p:cNvSpPr/>
          <p:nvPr/>
        </p:nvSpPr>
        <p:spPr>
          <a:xfrm>
            <a:off x="4018669" y="1133614"/>
            <a:ext cx="2670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HAL_TIM_IC_Init()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3A16EC-8F76-4AC1-855C-05E0DD5B67F6}"/>
              </a:ext>
            </a:extLst>
          </p:cNvPr>
          <p:cNvSpPr/>
          <p:nvPr/>
        </p:nvSpPr>
        <p:spPr>
          <a:xfrm>
            <a:off x="4025599" y="3353870"/>
            <a:ext cx="4614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HAL_TIM_IC_Start_IT()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HAL_TIM_IC_Start()</a:t>
            </a:r>
            <a:endParaRPr lang="zh-CN" altLang="en-US" sz="140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7FC5796-ECEB-4695-A350-8CD8B419F816}"/>
              </a:ext>
            </a:extLst>
          </p:cNvPr>
          <p:cNvSpPr/>
          <p:nvPr/>
        </p:nvSpPr>
        <p:spPr>
          <a:xfrm>
            <a:off x="4025600" y="2460666"/>
            <a:ext cx="4614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HAL_TIM_SlaveConfigSynchro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endParaRPr lang="zh-CN" altLang="en-US" sz="1400" dirty="0">
              <a:solidFill>
                <a:srgbClr val="00206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B120CB7-2EA6-43B4-82F2-B82188F50F8D}"/>
              </a:ext>
            </a:extLst>
          </p:cNvPr>
          <p:cNvSpPr/>
          <p:nvPr/>
        </p:nvSpPr>
        <p:spPr>
          <a:xfrm>
            <a:off x="4029407" y="2923905"/>
            <a:ext cx="4351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HAL_NVIC_SetPriority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HAL_NVIC_EnableIRQ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endParaRPr lang="zh-CN" altLang="en-US" sz="1400" dirty="0">
              <a:solidFill>
                <a:srgbClr val="002060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5A96CB8-0AE2-410E-A927-353B95DE200A}"/>
              </a:ext>
            </a:extLst>
          </p:cNvPr>
          <p:cNvSpPr/>
          <p:nvPr/>
        </p:nvSpPr>
        <p:spPr>
          <a:xfrm>
            <a:off x="782940" y="2453476"/>
            <a:ext cx="3242660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，配置从模式，触发源等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8E32B4DC-592B-43A0-871B-1D3CDC4A1F8E}"/>
              </a:ext>
            </a:extLst>
          </p:cNvPr>
          <p:cNvSpPr/>
          <p:nvPr/>
        </p:nvSpPr>
        <p:spPr>
          <a:xfrm>
            <a:off x="782942" y="3355908"/>
            <a:ext cx="3235727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，使能捕获、捕获中断及计数器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78D38B-3FB3-4387-B4E7-74444566458A}"/>
              </a:ext>
            </a:extLst>
          </p:cNvPr>
          <p:cNvSpPr/>
          <p:nvPr/>
        </p:nvSpPr>
        <p:spPr>
          <a:xfrm>
            <a:off x="4025600" y="1577441"/>
            <a:ext cx="4796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HAL_TIM_IC_MspInit()    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4CA67B-3029-47B9-94B9-04EFA691A930}"/>
              </a:ext>
            </a:extLst>
          </p:cNvPr>
          <p:cNvSpPr/>
          <p:nvPr/>
        </p:nvSpPr>
        <p:spPr>
          <a:xfrm>
            <a:off x="4010363" y="2037123"/>
            <a:ext cx="3105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HAL_TIM_IC_ConfigChannel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endParaRPr lang="zh-CN" altLang="en-US" sz="1400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955DFAF-21F1-4E8D-BA26-EC69E9690005}"/>
              </a:ext>
            </a:extLst>
          </p:cNvPr>
          <p:cNvSpPr/>
          <p:nvPr/>
        </p:nvSpPr>
        <p:spPr>
          <a:xfrm>
            <a:off x="793952" y="3816774"/>
            <a:ext cx="3235727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，编写中断服务函数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EA4FFCC-B5B7-46CD-8B22-0CF8D5A82E9C}"/>
              </a:ext>
            </a:extLst>
          </p:cNvPr>
          <p:cNvSpPr/>
          <p:nvPr/>
        </p:nvSpPr>
        <p:spPr>
          <a:xfrm>
            <a:off x="4010363" y="3852445"/>
            <a:ext cx="4811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TIMx_IRQHandler()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 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HAL_TIM_IRQHandler</a:t>
            </a:r>
            <a:r>
              <a:rPr lang="en-US" altLang="zh-CN" sz="1400"/>
              <a:t>()</a:t>
            </a:r>
            <a:endParaRPr lang="zh-CN" altLang="en-US" sz="140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0A6B058-4A7C-4546-B42F-5974EF046E03}"/>
              </a:ext>
            </a:extLst>
          </p:cNvPr>
          <p:cNvSpPr/>
          <p:nvPr/>
        </p:nvSpPr>
        <p:spPr>
          <a:xfrm>
            <a:off x="789873" y="4271094"/>
            <a:ext cx="3235727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，编写输入捕获回调函数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8B886E7-8CE2-47A9-89DB-116B5E83F67E}"/>
              </a:ext>
            </a:extLst>
          </p:cNvPr>
          <p:cNvSpPr/>
          <p:nvPr/>
        </p:nvSpPr>
        <p:spPr>
          <a:xfrm>
            <a:off x="4018669" y="4263919"/>
            <a:ext cx="3385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HAL_TIM_IC_CaptureCallback()</a:t>
            </a:r>
            <a:endParaRPr lang="zh-CN" altLang="en-US" sz="14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937A5A-8571-47B7-B478-13BA9DACCCF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70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/>
      <p:bldP spid="21" grpId="0"/>
      <p:bldP spid="26" grpId="0"/>
      <p:bldP spid="29" grpId="0"/>
      <p:bldP spid="36" grpId="0" animBg="1"/>
      <p:bldP spid="37" grpId="0" animBg="1"/>
      <p:bldP spid="31" grpId="0"/>
      <p:bldP spid="32" grpId="0"/>
      <p:bldP spid="34" grpId="0" animBg="1"/>
      <p:bldP spid="35" grpId="0"/>
      <p:bldP spid="38" grpId="0" animBg="1"/>
      <p:bldP spid="40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2" y="689427"/>
            <a:ext cx="308614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库函数介绍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69C6E021-5BDE-4957-96E9-312567E21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279188"/>
              </p:ext>
            </p:extLst>
          </p:nvPr>
        </p:nvGraphicFramePr>
        <p:xfrm>
          <a:off x="401977" y="1542489"/>
          <a:ext cx="8340045" cy="270202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243816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1682563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3413666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470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函数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主要寄存器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主要功能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ARR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PSC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初始化定时器基础参数</a:t>
                      </a:r>
                      <a:endParaRPr 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HAL_TIM_IC_MspInit()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存放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NVIC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CLOCK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初始化代码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HAL_TIM_IC_ConfigChannel()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CCMRx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endParaRPr lang="zh-CN" altLang="en-US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配置通道映射、捕获边沿、分频、滤波等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97325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HAL_TIM_SlaveConfigSynchro()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SMCR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配置从模式、触发源、触发边沿等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HAL_TIM_IC_Start_IT()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DIER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使能输入捕获、捕获中断并启动计数器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HAL_TIM_IRQHandler()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SR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定时器中断处理公用函数，处理各种中断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39668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HAL_TIM_IC_CaptureCallback()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定时器输入捕获回调函数，由用户重定义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27556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74421403-6433-4E00-8C86-FF9EA587DE39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73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F94AD0-63AA-47C1-9A65-FA849F297E29}"/>
              </a:ext>
            </a:extLst>
          </p:cNvPr>
          <p:cNvSpPr txBox="1"/>
          <p:nvPr/>
        </p:nvSpPr>
        <p:spPr>
          <a:xfrm>
            <a:off x="1007180" y="1182234"/>
            <a:ext cx="7129639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</a:p>
          <a:p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ICPolarity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输入捕获触发方式选择，比如上升、下降沿捕获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ICSelection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输入捕获选择，用于设置映射关系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ICPrescaler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输入捕获分频系数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ICFilter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输入捕获滤波器设置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TIM_IC_InitTypeDef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4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FC27C5-FDF6-4678-A018-84AFB5B0F980}"/>
              </a:ext>
            </a:extLst>
          </p:cNvPr>
          <p:cNvSpPr txBox="1"/>
          <p:nvPr/>
        </p:nvSpPr>
        <p:spPr>
          <a:xfrm>
            <a:off x="1007180" y="2949086"/>
            <a:ext cx="54806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SlaveMode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从模式选择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InputTrigger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输入触发源选择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TriggerPolarity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输入触发极性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TriggerPrescaler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输入触发预分频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TriggerFilter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输入滤波器设置 *</a:t>
            </a:r>
            <a:r>
              <a:rPr lang="en-US" altLang="zh-CN" sz="1400" dirty="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TIM_SlaveConfigTypeDef</a:t>
            </a:r>
            <a:r>
              <a:rPr lang="en-US" altLang="zh-CN" sz="1400" dirty="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400" dirty="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11957C-94BB-4FC6-9027-0D288928165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810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45649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输入模式实验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41" y="1474284"/>
            <a:ext cx="6456492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输入模式工作原理（熟悉）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输入模式时序（熟悉）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4.6.4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，编程实战：高级定时器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EAB839-D087-49E2-9B9C-DECB476DD05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39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5" name="矩形 39">
            <a:extLst>
              <a:ext uri="{FF2B5EF4-FFF2-40B4-BE49-F238E27FC236}">
                <a16:creationId xmlns:a16="http://schemas.microsoft.com/office/drawing/2014/main" id="{06D1D398-A415-4053-A29C-FA9835E57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781178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4.6.4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，编程实战：高级定时器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输入模式实验（战舰为例）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72B50E-872B-4CCE-88A3-0643528D640B}"/>
              </a:ext>
            </a:extLst>
          </p:cNvPr>
          <p:cNvSpPr txBox="1"/>
          <p:nvPr/>
        </p:nvSpPr>
        <p:spPr>
          <a:xfrm>
            <a:off x="698645" y="1255063"/>
            <a:ext cx="8112774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PB5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）输出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输入到定时器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），测量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的频率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周期、占空比等信息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91784D-81F2-40E0-80AD-8F4592DF1B78}"/>
                  </a:ext>
                </a:extLst>
              </p:cNvPr>
              <p:cNvSpPr txBox="1"/>
              <p:nvPr/>
            </p:nvSpPr>
            <p:spPr>
              <a:xfrm>
                <a:off x="4572000" y="2616745"/>
                <a:ext cx="3269045" cy="633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n-US" altLang="zh-CN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out</m:t>
                      </m:r>
                      <m:r>
                        <a:rPr lang="en-US" altLang="zh-CN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 </m:t>
                      </m:r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+1)∗(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𝑃𝑆𝐶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91784D-81F2-40E0-80AD-8F4592DF1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16745"/>
                <a:ext cx="3269045" cy="6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A30384D6-DF8D-4E9F-BCED-6A5A989F85F0}"/>
              </a:ext>
            </a:extLst>
          </p:cNvPr>
          <p:cNvSpPr txBox="1"/>
          <p:nvPr/>
        </p:nvSpPr>
        <p:spPr>
          <a:xfrm>
            <a:off x="698645" y="3379735"/>
            <a:ext cx="7372911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72MHz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采样频率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 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精度约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13.8ns )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PSC=0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ARR=65535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不考虑溢出情况下，测量的最长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周期为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910.2us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6CCD9B-A7E5-45EC-8663-60D8BF6BE783}"/>
              </a:ext>
            </a:extLst>
          </p:cNvPr>
          <p:cNvSpPr txBox="1"/>
          <p:nvPr/>
        </p:nvSpPr>
        <p:spPr>
          <a:xfrm>
            <a:off x="698645" y="2700455"/>
            <a:ext cx="3977264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的采样时钟频率固定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72MHz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399232-3A50-4B11-9DF0-E2CEAD58C5B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29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692D5C6B-97F5-4B98-AE34-0706FF111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课堂总结（掌握）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0628B3-98F1-44D1-BB2D-AEA8FC3D8ED5}"/>
              </a:ext>
            </a:extLst>
          </p:cNvPr>
          <p:cNvSpPr txBox="1"/>
          <p:nvPr/>
        </p:nvSpPr>
        <p:spPr>
          <a:xfrm>
            <a:off x="2054151" y="2112842"/>
            <a:ext cx="5035698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TIMER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（课堂总结）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pdf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（脑图）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B4C66F-0360-493D-A18D-63A93028652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133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12969C5-AE61-47D1-8859-6D3AA39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A94CA9-9750-4E7B-B0E2-4DBA6C49E315}"/>
              </a:ext>
            </a:extLst>
          </p:cNvPr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A0F277-892F-4459-AC09-E4D2113E8D4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863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，基本定时器框图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950B7E-DB08-48AE-ABEE-174AE72F0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" y="986170"/>
            <a:ext cx="6539609" cy="384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D4AC75A-BB9A-4588-9774-F1A5829ED9D0}"/>
              </a:ext>
            </a:extLst>
          </p:cNvPr>
          <p:cNvSpPr/>
          <p:nvPr/>
        </p:nvSpPr>
        <p:spPr>
          <a:xfrm>
            <a:off x="736600" y="2420612"/>
            <a:ext cx="5734050" cy="176186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CED6F1-843E-4771-B2AE-77AFCB9EB793}"/>
              </a:ext>
            </a:extLst>
          </p:cNvPr>
          <p:cNvSpPr/>
          <p:nvPr/>
        </p:nvSpPr>
        <p:spPr>
          <a:xfrm>
            <a:off x="4151475" y="979720"/>
            <a:ext cx="2991497" cy="135000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42E7C36-D033-44A7-83C3-D5A598E4392E}"/>
              </a:ext>
            </a:extLst>
          </p:cNvPr>
          <p:cNvSpPr/>
          <p:nvPr/>
        </p:nvSpPr>
        <p:spPr>
          <a:xfrm>
            <a:off x="614860" y="979720"/>
            <a:ext cx="3548112" cy="971327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E01FAB-A66C-41C6-80CF-53F0C733CBD9}"/>
              </a:ext>
            </a:extLst>
          </p:cNvPr>
          <p:cNvSpPr/>
          <p:nvPr/>
        </p:nvSpPr>
        <p:spPr>
          <a:xfrm>
            <a:off x="2397095" y="1606315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52FBAD-6B13-4D1E-AC58-AC49D6C57202}"/>
              </a:ext>
            </a:extLst>
          </p:cNvPr>
          <p:cNvSpPr/>
          <p:nvPr/>
        </p:nvSpPr>
        <p:spPr>
          <a:xfrm>
            <a:off x="4588023" y="1406260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145F2A-45FE-433D-9B25-561CAC4BEB95}"/>
              </a:ext>
            </a:extLst>
          </p:cNvPr>
          <p:cNvSpPr/>
          <p:nvPr/>
        </p:nvSpPr>
        <p:spPr>
          <a:xfrm>
            <a:off x="711613" y="2710893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DDA312-388A-4FAF-8181-C1BB446AF3B8}"/>
              </a:ext>
            </a:extLst>
          </p:cNvPr>
          <p:cNvSpPr/>
          <p:nvPr/>
        </p:nvSpPr>
        <p:spPr>
          <a:xfrm>
            <a:off x="7131022" y="869134"/>
            <a:ext cx="2012978" cy="116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时钟源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控制器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计数器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时基单元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6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50B6D08-134B-48D3-A4F1-3DABFCA98F9B}"/>
              </a:ext>
            </a:extLst>
          </p:cNvPr>
          <p:cNvSpPr/>
          <p:nvPr/>
        </p:nvSpPr>
        <p:spPr>
          <a:xfrm>
            <a:off x="7205427" y="2006425"/>
            <a:ext cx="1864168" cy="116204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影子寄存器是实际起作用的寄存器，不可直接访问</a:t>
            </a:r>
            <a:endParaRPr lang="zh-CN" altLang="en-US" sz="16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8FB8475-2848-49C4-A2E7-AC5F0009FEF3}"/>
              </a:ext>
            </a:extLst>
          </p:cNvPr>
          <p:cNvSpPr/>
          <p:nvPr/>
        </p:nvSpPr>
        <p:spPr>
          <a:xfrm>
            <a:off x="1130589" y="2849265"/>
            <a:ext cx="2078103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预装载寄存器的值加载到对应影子寄存器</a:t>
            </a:r>
            <a:endParaRPr lang="zh-CN" altLang="en-US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B0CF645-613D-4DDA-8A2E-25AA5E07C7E3}"/>
              </a:ext>
            </a:extLst>
          </p:cNvPr>
          <p:cNvCxnSpPr>
            <a:cxnSpLocks/>
          </p:cNvCxnSpPr>
          <p:nvPr/>
        </p:nvCxnSpPr>
        <p:spPr>
          <a:xfrm flipH="1">
            <a:off x="3073400" y="3111003"/>
            <a:ext cx="23670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364C38C-E62F-4CB3-8EEB-6383561A78ED}"/>
              </a:ext>
            </a:extLst>
          </p:cNvPr>
          <p:cNvCxnSpPr>
            <a:cxnSpLocks/>
          </p:cNvCxnSpPr>
          <p:nvPr/>
        </p:nvCxnSpPr>
        <p:spPr>
          <a:xfrm flipH="1">
            <a:off x="2453588" y="3499195"/>
            <a:ext cx="1" cy="2091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F0C530F-4A4E-4111-9CBA-FD064E212A5B}"/>
              </a:ext>
            </a:extLst>
          </p:cNvPr>
          <p:cNvCxnSpPr>
            <a:cxnSpLocks/>
          </p:cNvCxnSpPr>
          <p:nvPr/>
        </p:nvCxnSpPr>
        <p:spPr>
          <a:xfrm flipV="1">
            <a:off x="2749551" y="3264126"/>
            <a:ext cx="1015999" cy="860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D857E78-FBB0-4E9E-8CCD-96162C34C20C}"/>
              </a:ext>
            </a:extLst>
          </p:cNvPr>
          <p:cNvSpPr/>
          <p:nvPr/>
        </p:nvSpPr>
        <p:spPr>
          <a:xfrm>
            <a:off x="3367532" y="2334814"/>
            <a:ext cx="2636576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ARPE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位决定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是否具有缓冲</a:t>
            </a:r>
            <a:endParaRPr lang="zh-CN" altLang="en-US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E0BCB50-AD61-41BF-876B-BDB9B9649EB3}"/>
              </a:ext>
            </a:extLst>
          </p:cNvPr>
          <p:cNvCxnSpPr>
            <a:cxnSpLocks/>
          </p:cNvCxnSpPr>
          <p:nvPr/>
        </p:nvCxnSpPr>
        <p:spPr>
          <a:xfrm>
            <a:off x="4588023" y="2641600"/>
            <a:ext cx="0" cy="2292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A6EE0E4-9720-4E0E-9E3A-1D2EBA4F5AE4}"/>
              </a:ext>
            </a:extLst>
          </p:cNvPr>
          <p:cNvSpPr/>
          <p:nvPr/>
        </p:nvSpPr>
        <p:spPr>
          <a:xfrm>
            <a:off x="6428206" y="3248260"/>
            <a:ext cx="2749550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150000"/>
              </a:lnSpc>
              <a:defRPr/>
            </a:pPr>
            <a:r>
              <a:rPr lang="zh-CN" altLang="en-US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溢出条件：</a:t>
            </a:r>
            <a:r>
              <a:rPr lang="en-US" altLang="zh-CN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CNT==ARR(</a:t>
            </a:r>
            <a:r>
              <a:rPr lang="zh-CN" altLang="en-US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影子</a:t>
            </a:r>
            <a:r>
              <a:rPr lang="en-US" altLang="zh-CN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zh-CN" sz="1600" kern="1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DE32851-512F-4C0E-8353-783C9F37AD7A}"/>
              </a:ext>
            </a:extLst>
          </p:cNvPr>
          <p:cNvSpPr/>
          <p:nvPr/>
        </p:nvSpPr>
        <p:spPr>
          <a:xfrm>
            <a:off x="5739653" y="2770858"/>
            <a:ext cx="919011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150000"/>
              </a:lnSpc>
              <a:defRPr/>
            </a:pPr>
            <a:r>
              <a:rPr lang="zh-CN" altLang="en-US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</a:t>
            </a:r>
            <a:endParaRPr lang="zh-CN" altLang="zh-CN" sz="1600" kern="1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AD0DB28-AD30-46C3-B2CA-9B684B1A057F}"/>
              </a:ext>
            </a:extLst>
          </p:cNvPr>
          <p:cNvSpPr/>
          <p:nvPr/>
        </p:nvSpPr>
        <p:spPr>
          <a:xfrm>
            <a:off x="5739654" y="3592480"/>
            <a:ext cx="919010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150000"/>
              </a:lnSpc>
              <a:defRPr/>
            </a:pPr>
            <a:r>
              <a:rPr lang="zh-CN" altLang="en-US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事件</a:t>
            </a:r>
            <a:endParaRPr lang="zh-CN" altLang="zh-CN" sz="1600" kern="1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DB7CF48-8D44-4EC2-91F4-A134A9435171}"/>
              </a:ext>
            </a:extLst>
          </p:cNvPr>
          <p:cNvSpPr/>
          <p:nvPr/>
        </p:nvSpPr>
        <p:spPr>
          <a:xfrm>
            <a:off x="6394196" y="3574882"/>
            <a:ext cx="2658743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150000"/>
              </a:lnSpc>
              <a:defRPr/>
            </a:pPr>
            <a:r>
              <a:rPr lang="en-US" altLang="zh-CN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UG</a:t>
            </a:r>
            <a:r>
              <a:rPr lang="zh-CN" altLang="en-US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位可产生软件更新事件</a:t>
            </a:r>
            <a:endParaRPr lang="zh-CN" altLang="zh-CN" sz="1600" kern="1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DA6B0EA-ED58-4760-A5C9-34D16984B69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5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/>
      <p:bldP spid="17" grpId="0"/>
      <p:bldP spid="18" grpId="0"/>
      <p:bldP spid="20" grpId="0" animBg="1"/>
      <p:bldP spid="21" grpId="0"/>
      <p:bldP spid="32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定时器计数模式及溢出条件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4AA56954-21A4-43F8-BCC6-DC4412BB50DA}"/>
              </a:ext>
            </a:extLst>
          </p:cNvPr>
          <p:cNvGraphicFramePr>
            <a:graphicFrameLocks noGrp="1"/>
          </p:cNvGraphicFramePr>
          <p:nvPr/>
        </p:nvGraphicFramePr>
        <p:xfrm>
          <a:off x="1966230" y="1102296"/>
          <a:ext cx="5374078" cy="13313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8925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3265153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</a:tblGrid>
              <a:tr h="303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计数器模式</a:t>
                      </a:r>
                      <a:endParaRPr lang="en-US" alt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溢出条件</a:t>
                      </a:r>
                      <a:endParaRPr lang="zh-CN" altLang="zh-CN" sz="14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406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递增计数模式</a:t>
                      </a:r>
                      <a:endParaRPr lang="zh-CN" alt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CNT==ARR</a:t>
                      </a:r>
                      <a:endParaRPr lang="zh-CN" altLang="zh-CN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452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递减计数模式</a:t>
                      </a:r>
                      <a:endParaRPr lang="zh-CN" alt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CNT==0</a:t>
                      </a:r>
                      <a:endParaRPr 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423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中心对齐模式</a:t>
                      </a:r>
                      <a:endParaRPr lang="zh-CN" alt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CNT==ARR-1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CNT==1</a:t>
                      </a:r>
                      <a:endParaRPr lang="zh-CN" altLang="zh-CN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513619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0FCA912C-B36F-4CC0-91AC-CB328978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536210"/>
            <a:ext cx="7639050" cy="238868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0DB0564-011C-4522-8503-89E209E42ED1}"/>
              </a:ext>
            </a:extLst>
          </p:cNvPr>
          <p:cNvSpPr txBox="1"/>
          <p:nvPr/>
        </p:nvSpPr>
        <p:spPr>
          <a:xfrm>
            <a:off x="1942146" y="3019681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C6DBA-FC0A-4BB7-803B-9908A474EA37}"/>
              </a:ext>
            </a:extLst>
          </p:cNvPr>
          <p:cNvSpPr txBox="1"/>
          <p:nvPr/>
        </p:nvSpPr>
        <p:spPr>
          <a:xfrm>
            <a:off x="2549524" y="3019681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F2F4911-A691-4983-9A89-66F60FD7A9DC}"/>
              </a:ext>
            </a:extLst>
          </p:cNvPr>
          <p:cNvSpPr txBox="1"/>
          <p:nvPr/>
        </p:nvSpPr>
        <p:spPr>
          <a:xfrm>
            <a:off x="3156902" y="3019682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7ED8E2D-E2AD-4336-9983-EDEF64A2D4FA}"/>
              </a:ext>
            </a:extLst>
          </p:cNvPr>
          <p:cNvSpPr txBox="1"/>
          <p:nvPr/>
        </p:nvSpPr>
        <p:spPr>
          <a:xfrm>
            <a:off x="4200662" y="4442279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5149861-514F-4BEC-9492-8B637E968A00}"/>
              </a:ext>
            </a:extLst>
          </p:cNvPr>
          <p:cNvSpPr txBox="1"/>
          <p:nvPr/>
        </p:nvSpPr>
        <p:spPr>
          <a:xfrm>
            <a:off x="4765988" y="4448803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CFEC40-06A2-4D5A-81E5-09198C853EF1}"/>
              </a:ext>
            </a:extLst>
          </p:cNvPr>
          <p:cNvSpPr txBox="1"/>
          <p:nvPr/>
        </p:nvSpPr>
        <p:spPr>
          <a:xfrm>
            <a:off x="5339705" y="4442280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B52C89B-6455-42D3-9F25-90F4D477BFC3}"/>
              </a:ext>
            </a:extLst>
          </p:cNvPr>
          <p:cNvSpPr txBox="1"/>
          <p:nvPr/>
        </p:nvSpPr>
        <p:spPr>
          <a:xfrm>
            <a:off x="6162031" y="3119711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194BD8D-1D4D-43CE-A352-1B9891DAAFED}"/>
              </a:ext>
            </a:extLst>
          </p:cNvPr>
          <p:cNvSpPr txBox="1"/>
          <p:nvPr/>
        </p:nvSpPr>
        <p:spPr>
          <a:xfrm>
            <a:off x="6797031" y="3119710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E439B0A-8399-46E5-8D6D-4F9463414737}"/>
              </a:ext>
            </a:extLst>
          </p:cNvPr>
          <p:cNvSpPr txBox="1"/>
          <p:nvPr/>
        </p:nvSpPr>
        <p:spPr>
          <a:xfrm>
            <a:off x="7458859" y="3119710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267C133-F271-4BA8-832F-37DC45E03D93}"/>
              </a:ext>
            </a:extLst>
          </p:cNvPr>
          <p:cNvSpPr txBox="1"/>
          <p:nvPr/>
        </p:nvSpPr>
        <p:spPr>
          <a:xfrm>
            <a:off x="6443018" y="4311916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792E5F3-F6EA-4247-B47E-A6D2D5C5FEB6}"/>
              </a:ext>
            </a:extLst>
          </p:cNvPr>
          <p:cNvSpPr txBox="1"/>
          <p:nvPr/>
        </p:nvSpPr>
        <p:spPr>
          <a:xfrm>
            <a:off x="7106945" y="4311916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8B9A11A-352B-4416-8917-DDE15131643E}"/>
              </a:ext>
            </a:extLst>
          </p:cNvPr>
          <p:cNvSpPr txBox="1"/>
          <p:nvPr/>
        </p:nvSpPr>
        <p:spPr>
          <a:xfrm>
            <a:off x="7770872" y="4319170"/>
            <a:ext cx="4667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●</a:t>
            </a:r>
            <a:endParaRPr lang="zh-CN" altLang="en-US" sz="70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2B5304-FDD7-4906-9E57-973B3CBCC05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865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递增计数模式实例说明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EE1CE8-C7D9-4714-AECD-8DED7CF3167B}"/>
              </a:ext>
            </a:extLst>
          </p:cNvPr>
          <p:cNvSpPr txBox="1"/>
          <p:nvPr/>
        </p:nvSpPr>
        <p:spPr>
          <a:xfrm>
            <a:off x="477525" y="1140177"/>
            <a:ext cx="1488945" cy="79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 = 1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36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F3824-6ACE-4745-8A5D-A9C2E1F0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48" y="1140177"/>
            <a:ext cx="6760135" cy="3509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7144CF5-BE81-49F5-A3E9-8BB4314DA5C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49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递减计数模式实例说明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EE1CE8-C7D9-4714-AECD-8DED7CF3167B}"/>
              </a:ext>
            </a:extLst>
          </p:cNvPr>
          <p:cNvSpPr txBox="1"/>
          <p:nvPr/>
        </p:nvSpPr>
        <p:spPr>
          <a:xfrm>
            <a:off x="477525" y="1140177"/>
            <a:ext cx="1488945" cy="79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 = 1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36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7B5652-9DC9-432E-B40E-C2E6459C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70" y="1140177"/>
            <a:ext cx="6720231" cy="3522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22C0F0E-A0EA-4EF6-9BEA-5E5B20C2267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07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中心对齐模式实例说明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EE1CE8-C7D9-4714-AECD-8DED7CF3167B}"/>
              </a:ext>
            </a:extLst>
          </p:cNvPr>
          <p:cNvSpPr txBox="1"/>
          <p:nvPr/>
        </p:nvSpPr>
        <p:spPr>
          <a:xfrm>
            <a:off x="477525" y="1140177"/>
            <a:ext cx="1488945" cy="79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0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6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46DBFC-1375-4437-BA8A-8E9464D5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366" y="1041524"/>
            <a:ext cx="6213649" cy="3716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806E83E-B2C9-4104-8E0F-4AB7AF29D8F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02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，基本定时器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40" y="1189943"/>
            <a:ext cx="4554875" cy="29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，基本定时器简介（了解）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，基本定时器框图（熟悉）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，定时器计数模式及溢出条件（熟悉）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2.4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，定时器中断实验相关寄存器（了解）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2.5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，定时器溢出时间计算方法（掌握）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，定时器中断实验配置步骤（掌握）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2.7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，编程实战：定时器中断实验（掌握）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F2652F-7E0F-4788-AB6B-730D8F41FC4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015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09352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，定时器中断实验相关寄存器（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D195C2-FFBB-4A45-A95C-FE94865E4ADC}"/>
              </a:ext>
            </a:extLst>
          </p:cNvPr>
          <p:cNvSpPr/>
          <p:nvPr/>
        </p:nvSpPr>
        <p:spPr>
          <a:xfrm>
            <a:off x="1944845" y="4193706"/>
            <a:ext cx="50684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寄存器是否具有缓冲，使能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关闭计数器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221E64-CC64-407D-99CA-D6CBFB7C1119}"/>
              </a:ext>
            </a:extLst>
          </p:cNvPr>
          <p:cNvSpPr/>
          <p:nvPr/>
        </p:nvSpPr>
        <p:spPr>
          <a:xfrm>
            <a:off x="1554512" y="4514717"/>
            <a:ext cx="5849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15.4.1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279252E6-8E35-4239-8D69-F0F3C129C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79" y="949794"/>
            <a:ext cx="5895331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TIM6 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和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TIM7 </a:t>
            </a:r>
            <a:r>
              <a:rPr lang="zh-CN" altLang="en-US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控制寄存器 </a:t>
            </a:r>
            <a:r>
              <a:rPr lang="en-US" altLang="zh-CN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1(TIMx_CR1)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8E2F3A0-8D31-4C5A-9897-02D7FF9734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t="1" r="1257" b="2052"/>
          <a:stretch/>
        </p:blipFill>
        <p:spPr bwMode="auto">
          <a:xfrm>
            <a:off x="622379" y="1367711"/>
            <a:ext cx="7713360" cy="2818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4119F8A-5333-48EE-9026-9A09673D26C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697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TIM6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TIM7 DMA/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中断使能寄存器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(TIMx_DIER)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C71F6D-8378-4AE3-ABE1-FA258BC5CEF6}"/>
              </a:ext>
            </a:extLst>
          </p:cNvPr>
          <p:cNvSpPr/>
          <p:nvPr/>
        </p:nvSpPr>
        <p:spPr>
          <a:xfrm>
            <a:off x="3636185" y="4151736"/>
            <a:ext cx="20877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用于使能更新中断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DFD358-17FB-436C-A0BE-DFDE9D1D0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4" y="1249677"/>
            <a:ext cx="8368112" cy="2708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5CA97BE-420A-46EF-BEAC-343A80A83D1D}"/>
              </a:ext>
            </a:extLst>
          </p:cNvPr>
          <p:cNvSpPr/>
          <p:nvPr/>
        </p:nvSpPr>
        <p:spPr>
          <a:xfrm>
            <a:off x="1554512" y="4514717"/>
            <a:ext cx="5849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15.4.3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11B421-F772-4059-9886-1D59BF79436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064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766" y="1418815"/>
            <a:ext cx="3036468" cy="230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，定时器概述（了解）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，基本定时器（掌握）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6B4C0E-C755-48F8-97D5-8758131FC5C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813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TIM6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TIM7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状态寄存器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(TIMx_SR)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C71F6D-8378-4AE3-ABE1-FA258BC5CEF6}"/>
              </a:ext>
            </a:extLst>
          </p:cNvPr>
          <p:cNvSpPr/>
          <p:nvPr/>
        </p:nvSpPr>
        <p:spPr>
          <a:xfrm>
            <a:off x="2080270" y="4132130"/>
            <a:ext cx="49834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用于判断是否发生了更新中断，由硬件置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，软件清零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498248-3A4C-4590-A662-FC4E5559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97" y="1163103"/>
            <a:ext cx="8419605" cy="2817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90830D8-C7CB-4BE4-8519-A5161678AF36}"/>
              </a:ext>
            </a:extLst>
          </p:cNvPr>
          <p:cNvSpPr/>
          <p:nvPr/>
        </p:nvSpPr>
        <p:spPr>
          <a:xfrm>
            <a:off x="1554512" y="4514717"/>
            <a:ext cx="5849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15.4.4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D5F4FA-1F8B-4DDD-B02B-5DF46C8D465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6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TIM6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TIM7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计数器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(TIMx_CNT)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C71F6D-8378-4AE3-ABE1-FA258BC5CEF6}"/>
              </a:ext>
            </a:extLst>
          </p:cNvPr>
          <p:cNvSpPr/>
          <p:nvPr/>
        </p:nvSpPr>
        <p:spPr>
          <a:xfrm>
            <a:off x="1757213" y="3583687"/>
            <a:ext cx="5658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计数器实时数值，可用于设置计时器初始值，范围：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0~65535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EF947E-98AA-40D2-A12F-208EE5499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2" y="1789858"/>
            <a:ext cx="8870868" cy="1218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BDB89A0-3E2F-4A55-BF91-DE96C604C7E4}"/>
              </a:ext>
            </a:extLst>
          </p:cNvPr>
          <p:cNvSpPr/>
          <p:nvPr/>
        </p:nvSpPr>
        <p:spPr>
          <a:xfrm>
            <a:off x="1757213" y="4158619"/>
            <a:ext cx="5849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15.4.6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ACB283-0E78-4ADF-99BE-DB51ACB9B5F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62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TIM6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TIM7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预分频器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(TIMx_PSC)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C71F6D-8378-4AE3-ABE1-FA258BC5CEF6}"/>
              </a:ext>
            </a:extLst>
          </p:cNvPr>
          <p:cNvSpPr/>
          <p:nvPr/>
        </p:nvSpPr>
        <p:spPr>
          <a:xfrm>
            <a:off x="1407089" y="3630801"/>
            <a:ext cx="63298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用于设置预分频系数，范围：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0~65535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，实际预分频系数等于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PSC+1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DB89A0-3E2F-4A55-BF91-DE96C604C7E4}"/>
              </a:ext>
            </a:extLst>
          </p:cNvPr>
          <p:cNvSpPr/>
          <p:nvPr/>
        </p:nvSpPr>
        <p:spPr>
          <a:xfrm>
            <a:off x="1662098" y="4122566"/>
            <a:ext cx="5849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15.4.7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44B790-D298-46EF-BF81-89A2D288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27" y="1490299"/>
            <a:ext cx="8645236" cy="1648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2EF4148-925D-4EF5-8F12-228CC424018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537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AD827BF-3A25-4995-A10E-1CC0A782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97" y="62311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TIM6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TIM7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自动重装载寄存器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(TIMx_ARR)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C71F6D-8378-4AE3-ABE1-FA258BC5CEF6}"/>
              </a:ext>
            </a:extLst>
          </p:cNvPr>
          <p:cNvSpPr/>
          <p:nvPr/>
        </p:nvSpPr>
        <p:spPr>
          <a:xfrm>
            <a:off x="2634669" y="3617841"/>
            <a:ext cx="3874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用于设置自动重装载值，范围：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0~65535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DB89A0-3E2F-4A55-BF91-DE96C604C7E4}"/>
              </a:ext>
            </a:extLst>
          </p:cNvPr>
          <p:cNvSpPr/>
          <p:nvPr/>
        </p:nvSpPr>
        <p:spPr>
          <a:xfrm>
            <a:off x="1647452" y="4095707"/>
            <a:ext cx="5849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15.4.8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153454-4ABB-41EA-A78E-30BF1E510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1494673"/>
            <a:ext cx="8719394" cy="1900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AD25068-3D83-46A7-8374-BA60A535361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69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，定时器溢出时间计算方法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B429D69-1B31-4EF8-98FE-1DCB2D9BC8BE}"/>
              </a:ext>
            </a:extLst>
          </p:cNvPr>
          <p:cNvSpPr/>
          <p:nvPr/>
        </p:nvSpPr>
        <p:spPr>
          <a:xfrm>
            <a:off x="1071957" y="1642271"/>
            <a:ext cx="2856254" cy="43448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定时器溢出时间计算公式</a:t>
            </a:r>
            <a:endParaRPr lang="zh-CN" altLang="en-US">
              <a:solidFill>
                <a:srgbClr val="002060"/>
              </a:solidFill>
              <a:ea typeface="思源黑体 CN Normal" panose="020B040000000000000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986B09D-79A6-4F7C-8B1F-1CDD46224DE9}"/>
                  </a:ext>
                </a:extLst>
              </p:cNvPr>
              <p:cNvSpPr txBox="1"/>
              <p:nvPr/>
            </p:nvSpPr>
            <p:spPr>
              <a:xfrm>
                <a:off x="3928211" y="1542951"/>
                <a:ext cx="3269045" cy="633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n-US" altLang="zh-CN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out</m:t>
                      </m:r>
                      <m:r>
                        <a:rPr lang="en-US" altLang="zh-CN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 </m:t>
                      </m:r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+1)∗(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𝑃𝑆𝐶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986B09D-79A6-4F7C-8B1F-1CDD4622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211" y="1542951"/>
                <a:ext cx="3269045" cy="6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35972D7-BDDE-4DF8-AF09-56774F64199F}"/>
                  </a:ext>
                </a:extLst>
              </p:cNvPr>
              <p:cNvSpPr/>
              <p:nvPr/>
            </p:nvSpPr>
            <p:spPr>
              <a:xfrm>
                <a:off x="4035089" y="2576867"/>
                <a:ext cx="3269044" cy="1710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𝑇</m:t>
                    </m:r>
                    <m:r>
                      <m:rPr>
                        <m:sty m:val="p"/>
                      </m:rPr>
                      <a:rPr lang="en-US" altLang="zh-CN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out</m:t>
                    </m:r>
                  </m:oMath>
                </a14:m>
                <a:r>
                  <a:rPr lang="zh-CN" altLang="en-US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是定时器溢出时间</a:t>
                </a:r>
                <a:endParaRPr lang="en-US" altLang="zh-CN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𝐹</m:t>
                    </m:r>
                    <m:r>
                      <a:rPr lang="en-US" altLang="zh-CN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𝑡</m:t>
                    </m:r>
                  </m:oMath>
                </a14:m>
                <a:r>
                  <a:rPr lang="zh-CN" altLang="en-US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是定时器的时钟源频率</a:t>
                </a:r>
                <a:endParaRPr lang="en-US" altLang="zh-CN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𝐴𝑅𝑅</m:t>
                    </m:r>
                  </m:oMath>
                </a14:m>
                <a:r>
                  <a:rPr lang="zh-CN" altLang="en-US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是自动重装载寄存器的值</a:t>
                </a:r>
                <a:endParaRPr lang="en-US" altLang="zh-CN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𝑃𝑆𝐶</m:t>
                    </m:r>
                  </m:oMath>
                </a14:m>
                <a:r>
                  <a:rPr lang="zh-CN" altLang="en-US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是预分频器寄存器的值</a:t>
                </a:r>
                <a:endParaRPr lang="en-US" altLang="zh-CN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35972D7-BDDE-4DF8-AF09-56774F641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089" y="2576867"/>
                <a:ext cx="3269044" cy="1710596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605D828-CD7C-4F6F-A349-B2D15847358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79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，基本定时器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40" y="1189943"/>
            <a:ext cx="4554875" cy="29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，基本定时器简介（了解）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，基本定时器框图（熟悉）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，定时器计数模式及溢出条件（熟悉）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，定时器中断实验相关寄存器（了解）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，定时器溢出时间计算方法（掌握）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2.6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，定时器中断实验配置步骤（掌握）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2.7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，编程实战：定时器中断实验（掌握）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220EE0-E661-45EE-A1CA-0CCD753C378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7537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，定时器中断实验配置步骤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BF98639-B130-41DA-ACB9-ABE9F12D10C7}"/>
              </a:ext>
            </a:extLst>
          </p:cNvPr>
          <p:cNvSpPr/>
          <p:nvPr/>
        </p:nvSpPr>
        <p:spPr>
          <a:xfrm>
            <a:off x="840580" y="1435157"/>
            <a:ext cx="3223454" cy="335825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，配置定时器基础工作参数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329D15C-44EE-429E-9DD6-E67251A66BDF}"/>
              </a:ext>
            </a:extLst>
          </p:cNvPr>
          <p:cNvSpPr/>
          <p:nvPr/>
        </p:nvSpPr>
        <p:spPr>
          <a:xfrm>
            <a:off x="840579" y="1944543"/>
            <a:ext cx="3223451" cy="3008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，定时器基础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E23A0C5-08AF-495C-B6C1-A8BCAC1B561E}"/>
              </a:ext>
            </a:extLst>
          </p:cNvPr>
          <p:cNvSpPr/>
          <p:nvPr/>
        </p:nvSpPr>
        <p:spPr>
          <a:xfrm>
            <a:off x="845613" y="2422594"/>
            <a:ext cx="3223451" cy="30777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，使能更新中断并启动计数器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912D212-9A8B-49E0-9A7B-08FBB1835BA5}"/>
              </a:ext>
            </a:extLst>
          </p:cNvPr>
          <p:cNvSpPr/>
          <p:nvPr/>
        </p:nvSpPr>
        <p:spPr>
          <a:xfrm>
            <a:off x="845613" y="2964314"/>
            <a:ext cx="3209379" cy="2858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，设置优先级，使能中断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6C431EE-0C28-49DB-9254-615A0DFF83E4}"/>
              </a:ext>
            </a:extLst>
          </p:cNvPr>
          <p:cNvSpPr/>
          <p:nvPr/>
        </p:nvSpPr>
        <p:spPr>
          <a:xfrm>
            <a:off x="845613" y="3445296"/>
            <a:ext cx="3209379" cy="3008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，编写中断服务函数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546CE16-58B9-44BC-BAFA-F995D335672E}"/>
              </a:ext>
            </a:extLst>
          </p:cNvPr>
          <p:cNvSpPr/>
          <p:nvPr/>
        </p:nvSpPr>
        <p:spPr>
          <a:xfrm>
            <a:off x="4064033" y="1420160"/>
            <a:ext cx="2951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HAL_TIM_Base_Init()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18777B-F60C-4A03-82F4-F8C0496EFCF5}"/>
              </a:ext>
            </a:extLst>
          </p:cNvPr>
          <p:cNvSpPr/>
          <p:nvPr/>
        </p:nvSpPr>
        <p:spPr>
          <a:xfrm>
            <a:off x="4064031" y="1909848"/>
            <a:ext cx="41239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HAL_TIM_Base_MspInit()    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FE1CBF-339A-4AA9-ACAC-560A19F00A4F}"/>
              </a:ext>
            </a:extLst>
          </p:cNvPr>
          <p:cNvSpPr/>
          <p:nvPr/>
        </p:nvSpPr>
        <p:spPr>
          <a:xfrm>
            <a:off x="4064029" y="2457746"/>
            <a:ext cx="2775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HAL_TIM_Base_Start_IT()</a:t>
            </a:r>
            <a:endParaRPr lang="zh-CN" altLang="en-US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2D49676-0063-4E2D-B6F0-0D9F4BC07DB6}"/>
              </a:ext>
            </a:extLst>
          </p:cNvPr>
          <p:cNvSpPr/>
          <p:nvPr/>
        </p:nvSpPr>
        <p:spPr>
          <a:xfrm>
            <a:off x="4054992" y="2955803"/>
            <a:ext cx="42414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HAL_NVIC_SetPriority()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HAL_NVIC_EnableIRQ()</a:t>
            </a:r>
            <a:endParaRPr lang="zh-CN" altLang="en-US" sz="1400">
              <a:solidFill>
                <a:srgbClr val="00206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39D829F-49E7-4F08-81B2-58499FA4E0FF}"/>
              </a:ext>
            </a:extLst>
          </p:cNvPr>
          <p:cNvSpPr/>
          <p:nvPr/>
        </p:nvSpPr>
        <p:spPr>
          <a:xfrm>
            <a:off x="4051956" y="3464816"/>
            <a:ext cx="4358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TIMx_IRQHandler()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 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HAL_TIM_IRQHandler</a:t>
            </a:r>
            <a:r>
              <a:rPr lang="en-US" altLang="zh-CN" sz="1400"/>
              <a:t>()</a:t>
            </a:r>
            <a:endParaRPr lang="zh-CN" altLang="en-US" sz="140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70994A1-E7A5-42BC-9954-FB8EFB88A699}"/>
              </a:ext>
            </a:extLst>
          </p:cNvPr>
          <p:cNvSpPr/>
          <p:nvPr/>
        </p:nvSpPr>
        <p:spPr>
          <a:xfrm>
            <a:off x="845613" y="3946330"/>
            <a:ext cx="3206342" cy="3008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，编写定时器更新中断回调函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7DE8A00-E0CB-4B24-9981-C398D3ADB508}"/>
              </a:ext>
            </a:extLst>
          </p:cNvPr>
          <p:cNvSpPr/>
          <p:nvPr/>
        </p:nvSpPr>
        <p:spPr>
          <a:xfrm>
            <a:off x="4051955" y="3956142"/>
            <a:ext cx="3206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HAL_TIM_PeriodElapsedCallback()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B4D643B-2218-49AE-9863-D7497BF67B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26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22" grpId="0"/>
      <p:bldP spid="23" grpId="0"/>
      <p:bldP spid="25" grpId="0"/>
      <p:bldP spid="27" grpId="0"/>
      <p:bldP spid="28" grpId="0"/>
      <p:bldP spid="29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库函数介绍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FF99F1D-2AF9-4E17-851F-91ED1F274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879657"/>
              </p:ext>
            </p:extLst>
          </p:nvPr>
        </p:nvGraphicFramePr>
        <p:xfrm>
          <a:off x="420134" y="1600769"/>
          <a:ext cx="8303732" cy="194196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283474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1477677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3542581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470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函数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主要寄存器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主要功能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HAL_TIM_Base_</a:t>
                      </a:r>
                      <a:r>
                        <a:rPr lang="en-US" altLang="zh-CN" sz="1400" b="0" kern="10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Init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ARR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PSC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初始化定时器基础参数</a:t>
                      </a:r>
                      <a:endParaRPr 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HAL_TIM_Base_MspInit()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存放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NVIC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CLOCK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初始化代码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HAL_TIM_Base_Start_IT() 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DIER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使能更新中断并启动计数器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97325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</a:t>
                      </a:r>
                      <a:r>
                        <a:rPr lang="en-US" altLang="zh-CN" sz="1400" b="0" kern="10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IRQHandler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SR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定时器中断处理公用函数，处理各种中断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</a:t>
                      </a:r>
                      <a:r>
                        <a:rPr lang="en-US" altLang="zh-CN" sz="1400" b="0" kern="10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PeriodElapsedCallback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定时器更新中断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回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调函数，由用户重定义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9E6992D-F0BC-43F0-8158-B52D370324F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80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BA6924-822C-438B-BF5A-4730806EFD43}"/>
              </a:ext>
            </a:extLst>
          </p:cNvPr>
          <p:cNvSpPr txBox="1"/>
          <p:nvPr/>
        </p:nvSpPr>
        <p:spPr>
          <a:xfrm>
            <a:off x="1966979" y="2732303"/>
            <a:ext cx="521004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4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Prescaler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预分频系数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CounterMode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         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计数模式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Period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自动重载值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 */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ClockDivision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时钟分频因子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RepetitionCounter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重复计数器寄存器的值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AutoReloadPreload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自动重载预装载使能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TIM_Base_InitTypeDef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4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B60123-B748-4E55-B010-E93074F1F985}"/>
              </a:ext>
            </a:extLst>
          </p:cNvPr>
          <p:cNvSpPr txBox="1"/>
          <p:nvPr/>
        </p:nvSpPr>
        <p:spPr>
          <a:xfrm>
            <a:off x="1966979" y="1238093"/>
            <a:ext cx="521004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TIM_TypeDef 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Instance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外设寄存器基地址 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4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TIM_Base_InitTypeDef Init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定时器初始化结构体*</a:t>
            </a:r>
            <a:r>
              <a:rPr lang="en-US" altLang="zh-CN" sz="14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...</a:t>
            </a:r>
            <a:endParaRPr lang="en-US" altLang="zh-CN" sz="1400">
              <a:solidFill>
                <a:srgbClr val="8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en-US" altLang="zh-CN" sz="14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TIM_HandleTypeDef</a:t>
            </a:r>
            <a:r>
              <a:rPr lang="en-US" altLang="zh-CN" sz="14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4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70094B-B8E4-4FDC-8EB1-B18A768E14F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96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，基本定时器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40" y="1189943"/>
            <a:ext cx="4554875" cy="29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，基本定时器简介（了解）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，基本定时器框图（熟悉）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，定时器计数模式及溢出条件（熟悉）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，定时器中断实验相关寄存器（了解）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，定时器溢出时间计算方法（掌握）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，定时器中断实验配置步骤（掌握）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2.7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，编程实战：定时器中断实验（掌握）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C51119-1BC4-493F-A484-86D9CA84EE2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57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，定时器概述（了解）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00" y="1531442"/>
            <a:ext cx="5653922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，软件定时原理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，定时器定时原理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定时器分类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1.4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定时器特性表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基本、通用、高级定时器的功能整体区别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691BB-03E6-40BB-88E9-79050BC46E6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4806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5635554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2.7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，编程实战：定时器中断实验（战舰为例）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/>
              <p:nvPr/>
            </p:nvSpPr>
            <p:spPr>
              <a:xfrm>
                <a:off x="2947665" y="2734306"/>
                <a:ext cx="3269045" cy="633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n-US" altLang="zh-CN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out</m:t>
                      </m:r>
                      <m:r>
                        <a:rPr lang="en-US" altLang="zh-CN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 </m:t>
                      </m:r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+1)∗(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𝑃𝑆𝐶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665" y="2734306"/>
                <a:ext cx="3269045" cy="6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9873C90-7E16-4BDE-A7BB-7970B9B5ECE2}"/>
              </a:ext>
            </a:extLst>
          </p:cNvPr>
          <p:cNvSpPr txBox="1"/>
          <p:nvPr/>
        </p:nvSpPr>
        <p:spPr>
          <a:xfrm>
            <a:off x="547883" y="1648539"/>
            <a:ext cx="8247531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，实现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500ms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定时器更新中断，在中断里翻转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LED0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048480-9ABA-4A53-A6FE-220BE3BF7C00}"/>
              </a:ext>
            </a:extLst>
          </p:cNvPr>
          <p:cNvSpPr txBox="1"/>
          <p:nvPr/>
        </p:nvSpPr>
        <p:spPr>
          <a:xfrm>
            <a:off x="2483867" y="3729130"/>
            <a:ext cx="3995592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PSC=7199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ARR=4999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为例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D8F26E-3A02-40C4-99E0-19748DA4B60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13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766" y="1418815"/>
            <a:ext cx="3036468" cy="230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，定时器概述（了解）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，基本定时器（掌握）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，通用定时器（掌握）</a:t>
            </a:r>
            <a:endParaRPr lang="en-US" altLang="zh-CN" sz="2000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E14DE8-2CF3-4F2E-AA8C-11EB97C9C96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028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85" y="1199515"/>
            <a:ext cx="5463070" cy="249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，通用定时器简介（了解）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，通用定时器框图（熟悉）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，计数器时钟源（掌握）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，通用定时器输入捕获实验（掌握）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，通用定时器脉冲计数实验（掌握）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A6DC9B-62E8-4A60-8765-1F116C11F5A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648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，通用定时器简介（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CB63B0-3D04-4BF9-87BC-6DE83F878B18}"/>
              </a:ext>
            </a:extLst>
          </p:cNvPr>
          <p:cNvSpPr/>
          <p:nvPr/>
        </p:nvSpPr>
        <p:spPr>
          <a:xfrm>
            <a:off x="2348089" y="1403479"/>
            <a:ext cx="3033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TIM2/TIM3 /TIM4 /TIM5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E5B7880-B227-4901-8823-25A8C3DA8091}"/>
              </a:ext>
            </a:extLst>
          </p:cNvPr>
          <p:cNvSpPr/>
          <p:nvPr/>
        </p:nvSpPr>
        <p:spPr>
          <a:xfrm>
            <a:off x="763256" y="1354423"/>
            <a:ext cx="1584833" cy="338555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280DFD8-09FF-49FA-A272-F7367B0DD1E7}"/>
              </a:ext>
            </a:extLst>
          </p:cNvPr>
          <p:cNvSpPr/>
          <p:nvPr/>
        </p:nvSpPr>
        <p:spPr>
          <a:xfrm>
            <a:off x="763256" y="1943782"/>
            <a:ext cx="1584833" cy="34616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，主要特性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DE67B4-57F8-43E1-8AD8-F990851814F6}"/>
              </a:ext>
            </a:extLst>
          </p:cNvPr>
          <p:cNvSpPr/>
          <p:nvPr/>
        </p:nvSpPr>
        <p:spPr>
          <a:xfrm>
            <a:off x="2335102" y="1943782"/>
            <a:ext cx="6686977" cy="2639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位递增、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递减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中心对齐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计数器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（计数值：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~65535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位预分频器（分频系数：</a:t>
            </a: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1~65536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可用于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</a:t>
            </a: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DAC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b="0" kern="100" baseline="0">
                <a:ln>
                  <a:noFill/>
                </a:ln>
                <a:solidFill>
                  <a:srgbClr val="C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</a:p>
          <a:p>
            <a:pPr>
              <a:lnSpc>
                <a:spcPct val="150000"/>
              </a:lnSpc>
            </a:pP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在更新事件、</a:t>
            </a:r>
            <a:r>
              <a:rPr lang="zh-CN" altLang="en-US" sz="1600" b="0" kern="100" baseline="0">
                <a:ln>
                  <a:noFill/>
                </a:ln>
                <a:solidFill>
                  <a:srgbClr val="C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触发事件、输入捕获、输出比较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时，会产生中断</a:t>
            </a:r>
            <a:r>
              <a:rPr lang="en-US" altLang="zh-CN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/DMA</a:t>
            </a:r>
            <a:r>
              <a:rPr lang="zh-CN" altLang="en-US" sz="1600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个独立通道，可用于：输入捕获、输出比较、输出</a:t>
            </a:r>
            <a:r>
              <a:rPr lang="en-US" altLang="zh-CN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、单脉冲模式</a:t>
            </a:r>
            <a:endParaRPr lang="en-US" altLang="zh-CN" sz="1600" kern="1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使用外部信号控制定时器且可实现多个定时器互连的同步电路</a:t>
            </a:r>
            <a:endParaRPr lang="en-US" altLang="zh-CN" sz="1600" kern="1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kern="100" baseline="0">
                <a:ln>
                  <a:noFill/>
                </a:ln>
                <a:solidFill>
                  <a:srgbClr val="C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支持编码器和霍尔传感器电路等</a:t>
            </a:r>
            <a:endParaRPr lang="en-US" altLang="zh-CN" sz="1600" b="0" kern="100" baseline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FC8DB0-042B-4B43-A331-1D563FFE8B0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7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76" y="0"/>
            <a:ext cx="2103117" cy="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          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器框图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DDA312-388A-4FAF-8181-C1BB446AF3B8}"/>
              </a:ext>
            </a:extLst>
          </p:cNvPr>
          <p:cNvSpPr/>
          <p:nvPr/>
        </p:nvSpPr>
        <p:spPr>
          <a:xfrm>
            <a:off x="314017" y="1182150"/>
            <a:ext cx="1930900" cy="2311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时钟源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控制器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时基单元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输入捕获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捕获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公共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⑥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输出比较</a:t>
            </a:r>
            <a:endParaRPr lang="zh-CN" altLang="en-US" sz="16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2A2E76D-C17A-4A12-B2F1-96E0F0CA8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95" y="0"/>
            <a:ext cx="6795329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620CB09-5714-4795-AAD4-F3F5F065DD3B}"/>
              </a:ext>
            </a:extLst>
          </p:cNvPr>
          <p:cNvSpPr/>
          <p:nvPr/>
        </p:nvSpPr>
        <p:spPr>
          <a:xfrm>
            <a:off x="2225894" y="0"/>
            <a:ext cx="4449225" cy="2089150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C4E8FB-CB5A-42EA-B5A2-B627B3F0DB80}"/>
              </a:ext>
            </a:extLst>
          </p:cNvPr>
          <p:cNvSpPr/>
          <p:nvPr/>
        </p:nvSpPr>
        <p:spPr>
          <a:xfrm>
            <a:off x="6675119" y="0"/>
            <a:ext cx="2346104" cy="208915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3D3991D-59A2-421B-A246-830855170C73}"/>
              </a:ext>
            </a:extLst>
          </p:cNvPr>
          <p:cNvSpPr/>
          <p:nvPr/>
        </p:nvSpPr>
        <p:spPr>
          <a:xfrm>
            <a:off x="4450506" y="2089150"/>
            <a:ext cx="3401904" cy="8255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BB0051-A805-404B-B4E8-68AE727731A5}"/>
              </a:ext>
            </a:extLst>
          </p:cNvPr>
          <p:cNvSpPr/>
          <p:nvPr/>
        </p:nvSpPr>
        <p:spPr>
          <a:xfrm>
            <a:off x="5968677" y="2914650"/>
            <a:ext cx="1251274" cy="2228850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008905-EBC9-4629-8BCC-99836F6DA8FF}"/>
              </a:ext>
            </a:extLst>
          </p:cNvPr>
          <p:cNvSpPr/>
          <p:nvPr/>
        </p:nvSpPr>
        <p:spPr>
          <a:xfrm>
            <a:off x="2225893" y="2914650"/>
            <a:ext cx="3742783" cy="2228850"/>
          </a:xfrm>
          <a:prstGeom prst="rect">
            <a:avLst/>
          </a:prstGeom>
          <a:solidFill>
            <a:schemeClr val="accent2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B272F15-31BA-4C04-ABBD-8461F2F61B1C}"/>
              </a:ext>
            </a:extLst>
          </p:cNvPr>
          <p:cNvSpPr/>
          <p:nvPr/>
        </p:nvSpPr>
        <p:spPr>
          <a:xfrm>
            <a:off x="7219950" y="2914650"/>
            <a:ext cx="1801273" cy="2228850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83AB2AB-1254-45E5-99C4-16D64CA0A867}"/>
              </a:ext>
            </a:extLst>
          </p:cNvPr>
          <p:cNvSpPr/>
          <p:nvPr/>
        </p:nvSpPr>
        <p:spPr>
          <a:xfrm>
            <a:off x="3000345" y="857160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F4DED8-BFC8-4912-A29B-7DB0FF63BA11}"/>
              </a:ext>
            </a:extLst>
          </p:cNvPr>
          <p:cNvSpPr/>
          <p:nvPr/>
        </p:nvSpPr>
        <p:spPr>
          <a:xfrm>
            <a:off x="7788245" y="1346110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D01BF41-2F10-48ED-B512-0B073A48A910}"/>
              </a:ext>
            </a:extLst>
          </p:cNvPr>
          <p:cNvSpPr/>
          <p:nvPr/>
        </p:nvSpPr>
        <p:spPr>
          <a:xfrm>
            <a:off x="5161635" y="2217284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6A50B3A-FB60-41C7-9428-E044350BDB23}"/>
              </a:ext>
            </a:extLst>
          </p:cNvPr>
          <p:cNvSpPr/>
          <p:nvPr/>
        </p:nvSpPr>
        <p:spPr>
          <a:xfrm>
            <a:off x="2856585" y="3737550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9A0B3E-DB89-45A9-97C6-72A3A79AD797}"/>
              </a:ext>
            </a:extLst>
          </p:cNvPr>
          <p:cNvSpPr/>
          <p:nvPr/>
        </p:nvSpPr>
        <p:spPr>
          <a:xfrm>
            <a:off x="6243568" y="3737550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2585C5C-41EB-47D0-AE50-3D0E5CC1D9FB}"/>
              </a:ext>
            </a:extLst>
          </p:cNvPr>
          <p:cNvSpPr/>
          <p:nvPr/>
        </p:nvSpPr>
        <p:spPr>
          <a:xfrm>
            <a:off x="8019207" y="3737550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⑥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76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  <p:bldP spid="32" grpId="0"/>
      <p:bldP spid="33" grpId="0"/>
      <p:bldP spid="34" grpId="0"/>
      <p:bldP spid="36" grpId="0"/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85" y="1199515"/>
            <a:ext cx="5463070" cy="249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，通用定时器简介（了解）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，通用定时器框图（熟悉）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，计数器时钟源（掌握）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，通用定时器输入捕获实验（掌握）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，通用定时器脉冲计数实验（掌握）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EDD9DD-85B9-4947-ACF0-CD180A36346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7195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9">
            <a:extLst>
              <a:ext uri="{FF2B5EF4-FFF2-40B4-BE49-F238E27FC236}">
                <a16:creationId xmlns:a16="http://schemas.microsoft.com/office/drawing/2014/main" id="{6FB035AB-06BD-4F21-B4CF-BB10767B3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，计数器时钟源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5A099-FA50-459E-8CAE-F10E36F9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11" y="459210"/>
            <a:ext cx="7913511" cy="3230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4221BCA-11F6-4A66-9324-DB90FD0EA99A}"/>
              </a:ext>
            </a:extLst>
          </p:cNvPr>
          <p:cNvSpPr/>
          <p:nvPr/>
        </p:nvSpPr>
        <p:spPr>
          <a:xfrm>
            <a:off x="699911" y="3734916"/>
            <a:ext cx="7808823" cy="125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内部时钟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(CK_INT)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来自外设总线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APB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提供的时钟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外部时钟模式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：外部输入引脚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(TIx)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来自定时器通道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或者通道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引脚的信号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外部时钟模式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：外部触发输入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(ETR)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来自可以复用为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TIMx_ETR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内部触发输入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(ITRx)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用于与芯片内部其它通用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高级定时器级联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87605A-3142-443A-AD5D-36766C8D9807}"/>
              </a:ext>
            </a:extLst>
          </p:cNvPr>
          <p:cNvSpPr/>
          <p:nvPr/>
        </p:nvSpPr>
        <p:spPr>
          <a:xfrm>
            <a:off x="2165685" y="459210"/>
            <a:ext cx="3149266" cy="459210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8E7B63-CF07-409B-B555-E40CF2736A05}"/>
              </a:ext>
            </a:extLst>
          </p:cNvPr>
          <p:cNvSpPr/>
          <p:nvPr/>
        </p:nvSpPr>
        <p:spPr>
          <a:xfrm>
            <a:off x="4913696" y="2540962"/>
            <a:ext cx="1582353" cy="1008848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A0768B-CB69-4CD8-9F69-114C3C3E54FA}"/>
              </a:ext>
            </a:extLst>
          </p:cNvPr>
          <p:cNvSpPr/>
          <p:nvPr/>
        </p:nvSpPr>
        <p:spPr>
          <a:xfrm>
            <a:off x="3054350" y="1746962"/>
            <a:ext cx="997885" cy="735888"/>
          </a:xfrm>
          <a:prstGeom prst="rect">
            <a:avLst/>
          </a:prstGeom>
          <a:solidFill>
            <a:srgbClr val="0070C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4D6D6F-818E-4C0F-BD46-36D1CBCE4CE5}"/>
              </a:ext>
            </a:extLst>
          </p:cNvPr>
          <p:cNvSpPr/>
          <p:nvPr/>
        </p:nvSpPr>
        <p:spPr>
          <a:xfrm>
            <a:off x="699911" y="1152228"/>
            <a:ext cx="2354439" cy="531194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CD8039-339C-4DDC-BB45-72F7F726F8F4}"/>
              </a:ext>
            </a:extLst>
          </p:cNvPr>
          <p:cNvSpPr txBox="1"/>
          <p:nvPr/>
        </p:nvSpPr>
        <p:spPr>
          <a:xfrm>
            <a:off x="2159089" y="504149"/>
            <a:ext cx="1600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9422A1-29EA-485B-BBEC-2C56EF34B52D}"/>
              </a:ext>
            </a:extLst>
          </p:cNvPr>
          <p:cNvSpPr txBox="1"/>
          <p:nvPr/>
        </p:nvSpPr>
        <p:spPr>
          <a:xfrm>
            <a:off x="5218497" y="3000172"/>
            <a:ext cx="572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408E283-0199-466F-89D7-DA63A267E608}"/>
              </a:ext>
            </a:extLst>
          </p:cNvPr>
          <p:cNvSpPr txBox="1"/>
          <p:nvPr/>
        </p:nvSpPr>
        <p:spPr>
          <a:xfrm>
            <a:off x="1596702" y="1377630"/>
            <a:ext cx="93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8904AD-3448-4231-BC50-9C1ADC5214B8}"/>
              </a:ext>
            </a:extLst>
          </p:cNvPr>
          <p:cNvSpPr txBox="1"/>
          <p:nvPr/>
        </p:nvSpPr>
        <p:spPr>
          <a:xfrm>
            <a:off x="3054350" y="1930240"/>
            <a:ext cx="374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98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23" grpId="0"/>
      <p:bldP spid="25" grpId="0"/>
      <p:bldP spid="26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5997185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计数器时钟源寄存器设置方法（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80F8D10-1AC9-4A1F-968B-C76F22220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048961"/>
              </p:ext>
            </p:extLst>
          </p:nvPr>
        </p:nvGraphicFramePr>
        <p:xfrm>
          <a:off x="603821" y="1237984"/>
          <a:ext cx="7936358" cy="32730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44197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4492161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</a:tblGrid>
              <a:tr h="5712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计数器时钟选择类型</a:t>
                      </a:r>
                      <a:endParaRPr lang="en-US" altLang="zh-CN" sz="16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设置方法</a:t>
                      </a:r>
                      <a:endParaRPr lang="en-US" altLang="zh-CN" sz="16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64204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内部时钟</a:t>
                      </a:r>
                      <a:r>
                        <a:rPr lang="en-US" altLang="zh-CN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(CK_INT)</a:t>
                      </a:r>
                      <a:endParaRPr lang="zh-CN" alt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 设置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TIMx_SMCR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SMS=000</a:t>
                      </a:r>
                      <a:endParaRPr lang="zh-CN" altLang="zh-CN" sz="16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68306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外部时钟模式</a:t>
                      </a:r>
                      <a:r>
                        <a:rPr lang="en-US" altLang="zh-CN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：外部输入引脚</a:t>
                      </a:r>
                      <a:r>
                        <a:rPr lang="en-US" altLang="zh-CN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(TIx)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TIMx_SMCR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SMS=111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68306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外部时钟模式</a:t>
                      </a:r>
                      <a:r>
                        <a:rPr lang="en-US" altLang="zh-CN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：外部触发输入</a:t>
                      </a:r>
                      <a:r>
                        <a:rPr lang="en-US" altLang="zh-CN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(ETR)</a:t>
                      </a:r>
                      <a:endParaRPr lang="zh-CN" alt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TIMx_SMCR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ECE=1</a:t>
                      </a:r>
                      <a:endParaRPr lang="zh-CN" altLang="zh-CN" sz="16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513619"/>
                  </a:ext>
                </a:extLst>
              </a:tr>
              <a:tr h="68306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内部触发输入</a:t>
                      </a:r>
                      <a:r>
                        <a:rPr lang="en-US" altLang="zh-CN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(ITRx)</a:t>
                      </a:r>
                      <a:endParaRPr lang="zh-CN" alt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设置可参考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STM32F10xxx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参考手册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_V10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（中文版）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.pdf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</a:t>
                      </a:r>
                      <a:r>
                        <a:rPr lang="en-US" altLang="zh-CN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14.3.15</a:t>
                      </a:r>
                      <a:r>
                        <a:rPr lang="zh-CN" altLang="en-US" sz="16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节</a:t>
                      </a:r>
                      <a:endParaRPr lang="zh-CN" altLang="zh-CN" sz="16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885886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023C77D-2A74-45F7-9E9D-62512576DFC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42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A3E3E2-7A65-4C4D-A66E-5795B2977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4" y="1021658"/>
            <a:ext cx="8116711" cy="3463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A3EA2F02-AAF9-4B71-AB20-3EED2D3FACB1}"/>
              </a:ext>
            </a:extLst>
          </p:cNvPr>
          <p:cNvSpPr/>
          <p:nvPr/>
        </p:nvSpPr>
        <p:spPr>
          <a:xfrm>
            <a:off x="1549654" y="4494069"/>
            <a:ext cx="6044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14.3.3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3F4B089-AACB-4360-9D1F-301794F7F21F}"/>
              </a:ext>
            </a:extLst>
          </p:cNvPr>
          <p:cNvSpPr/>
          <p:nvPr/>
        </p:nvSpPr>
        <p:spPr>
          <a:xfrm>
            <a:off x="513644" y="1026283"/>
            <a:ext cx="2681112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TIMx_SMCR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SMS[2:0]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设置为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，外部时钟模式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 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被选中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86651A9-617A-4D4A-A1B7-4E120C202EAD}"/>
              </a:ext>
            </a:extLst>
          </p:cNvPr>
          <p:cNvSpPr/>
          <p:nvPr/>
        </p:nvSpPr>
        <p:spPr>
          <a:xfrm>
            <a:off x="1033757" y="3880339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输入捕获滤波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FD339CB-C3C4-4A7D-9F8B-FB78A44315A9}"/>
              </a:ext>
            </a:extLst>
          </p:cNvPr>
          <p:cNvSpPr/>
          <p:nvPr/>
        </p:nvSpPr>
        <p:spPr>
          <a:xfrm>
            <a:off x="441008" y="2229581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输入为例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01B3FCE-FD7B-4067-84E7-FA1AEB306088}"/>
              </a:ext>
            </a:extLst>
          </p:cNvPr>
          <p:cNvSpPr/>
          <p:nvPr/>
        </p:nvSpPr>
        <p:spPr>
          <a:xfrm>
            <a:off x="2614585" y="3907103"/>
            <a:ext cx="1728082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边沿检测方式选择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4F7D9B9-1CAA-46D5-AB0C-A5B82EFAB130}"/>
              </a:ext>
            </a:extLst>
          </p:cNvPr>
          <p:cNvSpPr/>
          <p:nvPr/>
        </p:nvSpPr>
        <p:spPr>
          <a:xfrm>
            <a:off x="3607184" y="1131854"/>
            <a:ext cx="1045028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触发选择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BDBDE7D-0D60-4D20-939F-C274491A9683}"/>
              </a:ext>
            </a:extLst>
          </p:cNvPr>
          <p:cNvSpPr/>
          <p:nvPr/>
        </p:nvSpPr>
        <p:spPr>
          <a:xfrm>
            <a:off x="6902350" y="1167627"/>
            <a:ext cx="1113017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从模式选择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8B0A65FC-01BA-4106-A3A2-1E80921B2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3347407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外部时钟模式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94CA671-D8EA-403D-A231-926ED5DFAC71}"/>
              </a:ext>
            </a:extLst>
          </p:cNvPr>
          <p:cNvSpPr/>
          <p:nvPr/>
        </p:nvSpPr>
        <p:spPr>
          <a:xfrm>
            <a:off x="513644" y="2569044"/>
            <a:ext cx="700115" cy="62217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59F4936-2F3D-4EBF-83DD-007A6FA00C0E}"/>
              </a:ext>
            </a:extLst>
          </p:cNvPr>
          <p:cNvSpPr/>
          <p:nvPr/>
        </p:nvSpPr>
        <p:spPr>
          <a:xfrm>
            <a:off x="1213759" y="2569044"/>
            <a:ext cx="976991" cy="1413082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BFC6C69-3251-41CF-9BFC-2E2763C6FD47}"/>
              </a:ext>
            </a:extLst>
          </p:cNvPr>
          <p:cNvSpPr/>
          <p:nvPr/>
        </p:nvSpPr>
        <p:spPr>
          <a:xfrm>
            <a:off x="2190750" y="2574457"/>
            <a:ext cx="2266950" cy="1407668"/>
          </a:xfrm>
          <a:prstGeom prst="rect">
            <a:avLst/>
          </a:prstGeom>
          <a:solidFill>
            <a:schemeClr val="accent4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82D495-3EAA-4EA1-87AE-EB5303B30AEF}"/>
              </a:ext>
            </a:extLst>
          </p:cNvPr>
          <p:cNvSpPr/>
          <p:nvPr/>
        </p:nvSpPr>
        <p:spPr>
          <a:xfrm>
            <a:off x="4455660" y="1949004"/>
            <a:ext cx="1045028" cy="175145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9028D11-90B5-4970-822B-DCECF52D5FA4}"/>
              </a:ext>
            </a:extLst>
          </p:cNvPr>
          <p:cNvSpPr/>
          <p:nvPr/>
        </p:nvSpPr>
        <p:spPr>
          <a:xfrm>
            <a:off x="4455660" y="1021658"/>
            <a:ext cx="1389970" cy="52799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8A5058D-F8F7-469B-8574-E6ACB6D1210E}"/>
              </a:ext>
            </a:extLst>
          </p:cNvPr>
          <p:cNvSpPr/>
          <p:nvPr/>
        </p:nvSpPr>
        <p:spPr>
          <a:xfrm>
            <a:off x="4455660" y="1549657"/>
            <a:ext cx="1045028" cy="39934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FD2F5B2-9D5D-4B46-A597-F14BF1267AE6}"/>
              </a:ext>
            </a:extLst>
          </p:cNvPr>
          <p:cNvCxnSpPr>
            <a:cxnSpLocks/>
          </p:cNvCxnSpPr>
          <p:nvPr/>
        </p:nvCxnSpPr>
        <p:spPr>
          <a:xfrm>
            <a:off x="4455660" y="2264880"/>
            <a:ext cx="56789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228C511-6F36-41E0-A230-5AFA75EDDD12}"/>
              </a:ext>
            </a:extLst>
          </p:cNvPr>
          <p:cNvCxnSpPr>
            <a:cxnSpLocks/>
          </p:cNvCxnSpPr>
          <p:nvPr/>
        </p:nvCxnSpPr>
        <p:spPr>
          <a:xfrm>
            <a:off x="4455660" y="2983136"/>
            <a:ext cx="56789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D9495A5-3DE7-47AD-BDC5-74A5F615E8BD}"/>
              </a:ext>
            </a:extLst>
          </p:cNvPr>
          <p:cNvCxnSpPr>
            <a:cxnSpLocks/>
          </p:cNvCxnSpPr>
          <p:nvPr/>
        </p:nvCxnSpPr>
        <p:spPr>
          <a:xfrm flipV="1">
            <a:off x="4455660" y="2264569"/>
            <a:ext cx="0" cy="71857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AB9BC02-2B44-4A01-8D32-A20D41E02251}"/>
              </a:ext>
            </a:extLst>
          </p:cNvPr>
          <p:cNvCxnSpPr>
            <a:cxnSpLocks/>
          </p:cNvCxnSpPr>
          <p:nvPr/>
        </p:nvCxnSpPr>
        <p:spPr>
          <a:xfrm flipV="1">
            <a:off x="5023555" y="2264569"/>
            <a:ext cx="0" cy="71856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58F935FE-607A-4F8C-9ED3-43A78C1BC818}"/>
              </a:ext>
            </a:extLst>
          </p:cNvPr>
          <p:cNvSpPr/>
          <p:nvPr/>
        </p:nvSpPr>
        <p:spPr>
          <a:xfrm>
            <a:off x="6694106" y="1549656"/>
            <a:ext cx="1936248" cy="2935132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A8ADB25-A1DB-4F7A-BFA2-C3E28F9FEF93}"/>
              </a:ext>
            </a:extLst>
          </p:cNvPr>
          <p:cNvSpPr/>
          <p:nvPr/>
        </p:nvSpPr>
        <p:spPr>
          <a:xfrm>
            <a:off x="5500689" y="2352417"/>
            <a:ext cx="1202530" cy="444791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4B46AB6-E620-406C-ABC8-156B8840A9DA}"/>
              </a:ext>
            </a:extLst>
          </p:cNvPr>
          <p:cNvCxnSpPr>
            <a:cxnSpLocks/>
          </p:cNvCxnSpPr>
          <p:nvPr/>
        </p:nvCxnSpPr>
        <p:spPr>
          <a:xfrm>
            <a:off x="6743147" y="2692623"/>
            <a:ext cx="103877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92C30F2-E2F1-42BD-AE97-40CC93794B5D}"/>
              </a:ext>
            </a:extLst>
          </p:cNvPr>
          <p:cNvCxnSpPr>
            <a:cxnSpLocks/>
          </p:cNvCxnSpPr>
          <p:nvPr/>
        </p:nvCxnSpPr>
        <p:spPr>
          <a:xfrm>
            <a:off x="6743147" y="2451783"/>
            <a:ext cx="103877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2D8732BC-1365-43BC-92BD-A64F4410DCC5}"/>
              </a:ext>
            </a:extLst>
          </p:cNvPr>
          <p:cNvCxnSpPr>
            <a:cxnSpLocks/>
          </p:cNvCxnSpPr>
          <p:nvPr/>
        </p:nvCxnSpPr>
        <p:spPr>
          <a:xfrm>
            <a:off x="6755053" y="2451783"/>
            <a:ext cx="0" cy="2408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B66A2266-C550-40FB-A793-15F8EEFAEE9B}"/>
              </a:ext>
            </a:extLst>
          </p:cNvPr>
          <p:cNvCxnSpPr>
            <a:cxnSpLocks/>
          </p:cNvCxnSpPr>
          <p:nvPr/>
        </p:nvCxnSpPr>
        <p:spPr>
          <a:xfrm>
            <a:off x="7781925" y="2443532"/>
            <a:ext cx="0" cy="2564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AF5F80D-C54D-4665-8CB0-A5C99C82D69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35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22" grpId="0"/>
      <p:bldP spid="23" grpId="0"/>
      <p:bldP spid="25" grpId="0"/>
      <p:bldP spid="27" grpId="0"/>
      <p:bldP spid="35" grpId="0"/>
      <p:bldP spid="19" grpId="0" animBg="1"/>
      <p:bldP spid="20" grpId="0" animBg="1"/>
      <p:bldP spid="29" grpId="0" animBg="1"/>
      <p:bldP spid="30" grpId="0" animBg="1"/>
      <p:bldP spid="32" grpId="0" animBg="1"/>
      <p:bldP spid="33" grpId="0" animBg="1"/>
      <p:bldP spid="43" grpId="0" animBg="1"/>
      <p:bldP spid="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363118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外部时钟模式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47C85A-E703-4688-A677-50FF5EEE7C76}"/>
              </a:ext>
            </a:extLst>
          </p:cNvPr>
          <p:cNvSpPr/>
          <p:nvPr/>
        </p:nvSpPr>
        <p:spPr>
          <a:xfrm>
            <a:off x="1549654" y="4405854"/>
            <a:ext cx="6044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14.3.3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8BEA8B-CE63-41B8-B088-65BD32BB8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77" y="1218130"/>
            <a:ext cx="8629736" cy="3045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DD1A7CB-7E08-4483-837F-22235C718CCD}"/>
              </a:ext>
            </a:extLst>
          </p:cNvPr>
          <p:cNvSpPr/>
          <p:nvPr/>
        </p:nvSpPr>
        <p:spPr>
          <a:xfrm>
            <a:off x="254487" y="2214563"/>
            <a:ext cx="983763" cy="58303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9BA287-098A-4176-B98B-047B0E32CE41}"/>
              </a:ext>
            </a:extLst>
          </p:cNvPr>
          <p:cNvSpPr/>
          <p:nvPr/>
        </p:nvSpPr>
        <p:spPr>
          <a:xfrm>
            <a:off x="1238250" y="2214563"/>
            <a:ext cx="1485900" cy="1441798"/>
          </a:xfrm>
          <a:prstGeom prst="rect">
            <a:avLst/>
          </a:prstGeom>
          <a:solidFill>
            <a:schemeClr val="accent4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F921BC0-D74E-44CD-BCCF-4D1516D5E208}"/>
              </a:ext>
            </a:extLst>
          </p:cNvPr>
          <p:cNvSpPr/>
          <p:nvPr/>
        </p:nvSpPr>
        <p:spPr>
          <a:xfrm>
            <a:off x="3890963" y="2214563"/>
            <a:ext cx="1733550" cy="1441798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B7ADAA-61F9-4764-8FA0-3C6DC0758444}"/>
              </a:ext>
            </a:extLst>
          </p:cNvPr>
          <p:cNvSpPr/>
          <p:nvPr/>
        </p:nvSpPr>
        <p:spPr>
          <a:xfrm>
            <a:off x="2724150" y="2218469"/>
            <a:ext cx="1166813" cy="1437892"/>
          </a:xfrm>
          <a:prstGeom prst="rect">
            <a:avLst/>
          </a:prstGeom>
          <a:solidFill>
            <a:schemeClr val="accent2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A971639-1361-402D-BB9A-129B78F939F6}"/>
              </a:ext>
            </a:extLst>
          </p:cNvPr>
          <p:cNvSpPr/>
          <p:nvPr/>
        </p:nvSpPr>
        <p:spPr>
          <a:xfrm>
            <a:off x="6829425" y="1218129"/>
            <a:ext cx="2065378" cy="3045789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4EE1C2-28A0-4296-88C0-DB2431DEE60E}"/>
              </a:ext>
            </a:extLst>
          </p:cNvPr>
          <p:cNvSpPr/>
          <p:nvPr/>
        </p:nvSpPr>
        <p:spPr>
          <a:xfrm>
            <a:off x="5624513" y="2493905"/>
            <a:ext cx="1204912" cy="380555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DB07A29-BF56-4675-AA0E-C8DA7366AB15}"/>
              </a:ext>
            </a:extLst>
          </p:cNvPr>
          <p:cNvCxnSpPr>
            <a:cxnSpLocks/>
          </p:cNvCxnSpPr>
          <p:nvPr/>
        </p:nvCxnSpPr>
        <p:spPr>
          <a:xfrm>
            <a:off x="6850857" y="2790249"/>
            <a:ext cx="111021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FE9C2F8-BF87-43A2-8E93-7F217FA809F5}"/>
              </a:ext>
            </a:extLst>
          </p:cNvPr>
          <p:cNvCxnSpPr>
            <a:cxnSpLocks/>
          </p:cNvCxnSpPr>
          <p:nvPr/>
        </p:nvCxnSpPr>
        <p:spPr>
          <a:xfrm>
            <a:off x="6850857" y="2549409"/>
            <a:ext cx="111021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6CD8BB9-B83E-4421-8F71-E9105AB2503C}"/>
              </a:ext>
            </a:extLst>
          </p:cNvPr>
          <p:cNvCxnSpPr>
            <a:cxnSpLocks/>
          </p:cNvCxnSpPr>
          <p:nvPr/>
        </p:nvCxnSpPr>
        <p:spPr>
          <a:xfrm>
            <a:off x="6862763" y="2549409"/>
            <a:ext cx="0" cy="2408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96172B0-E7E2-4E2D-A821-CBDEE8CDDA62}"/>
              </a:ext>
            </a:extLst>
          </p:cNvPr>
          <p:cNvCxnSpPr>
            <a:cxnSpLocks/>
          </p:cNvCxnSpPr>
          <p:nvPr/>
        </p:nvCxnSpPr>
        <p:spPr>
          <a:xfrm>
            <a:off x="7961072" y="2541158"/>
            <a:ext cx="0" cy="2564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A5F4532-07CF-4BFF-A22B-F9B49A12A93B}"/>
              </a:ext>
            </a:extLst>
          </p:cNvPr>
          <p:cNvSpPr/>
          <p:nvPr/>
        </p:nvSpPr>
        <p:spPr>
          <a:xfrm>
            <a:off x="182473" y="1842937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ETR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引脚输入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3C4C52C-6D30-4850-AA87-590C4DF23396}"/>
              </a:ext>
            </a:extLst>
          </p:cNvPr>
          <p:cNvSpPr/>
          <p:nvPr/>
        </p:nvSpPr>
        <p:spPr>
          <a:xfrm>
            <a:off x="1298922" y="3655898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外部触发极性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53DB4E-A5A7-4222-B7A8-E50A00DF9E77}"/>
              </a:ext>
            </a:extLst>
          </p:cNvPr>
          <p:cNvSpPr/>
          <p:nvPr/>
        </p:nvSpPr>
        <p:spPr>
          <a:xfrm>
            <a:off x="2598378" y="3655898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外部触发预分频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43EE110-D231-4B92-A08E-E4FFC1613C23}"/>
              </a:ext>
            </a:extLst>
          </p:cNvPr>
          <p:cNvSpPr/>
          <p:nvPr/>
        </p:nvSpPr>
        <p:spPr>
          <a:xfrm>
            <a:off x="4064173" y="1797556"/>
            <a:ext cx="1689370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TIMx_CR1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CKD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3E615A0-612E-4245-8F44-47159E65CACD}"/>
              </a:ext>
            </a:extLst>
          </p:cNvPr>
          <p:cNvSpPr/>
          <p:nvPr/>
        </p:nvSpPr>
        <p:spPr>
          <a:xfrm>
            <a:off x="259777" y="1209805"/>
            <a:ext cx="5038763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TIMx_SMCR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ECE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设置为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，外部时钟模式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 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被选中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568E48C-DBAA-444A-95B0-733946321C4A}"/>
              </a:ext>
            </a:extLst>
          </p:cNvPr>
          <p:cNvSpPr/>
          <p:nvPr/>
        </p:nvSpPr>
        <p:spPr>
          <a:xfrm>
            <a:off x="7716186" y="1157100"/>
            <a:ext cx="1085054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从模式选择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C8A2682-E7E0-47D6-91DC-C97A74CEF07D}"/>
              </a:ext>
            </a:extLst>
          </p:cNvPr>
          <p:cNvCxnSpPr>
            <a:cxnSpLocks/>
          </p:cNvCxnSpPr>
          <p:nvPr/>
        </p:nvCxnSpPr>
        <p:spPr>
          <a:xfrm flipH="1">
            <a:off x="4371974" y="2133517"/>
            <a:ext cx="594871" cy="6178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F21B44D-2150-4065-A26C-84607FC3D1C2}"/>
              </a:ext>
            </a:extLst>
          </p:cNvPr>
          <p:cNvCxnSpPr>
            <a:cxnSpLocks/>
          </p:cNvCxnSpPr>
          <p:nvPr/>
        </p:nvCxnSpPr>
        <p:spPr>
          <a:xfrm>
            <a:off x="3976688" y="2719388"/>
            <a:ext cx="0" cy="2624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425D6D9-092F-49CD-BBBB-BE2DA67CBF07}"/>
              </a:ext>
            </a:extLst>
          </p:cNvPr>
          <p:cNvCxnSpPr>
            <a:cxnSpLocks/>
          </p:cNvCxnSpPr>
          <p:nvPr/>
        </p:nvCxnSpPr>
        <p:spPr>
          <a:xfrm>
            <a:off x="4316413" y="2719388"/>
            <a:ext cx="0" cy="2624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C6459FB-BAF2-47D1-B1D2-AF41D34C3846}"/>
              </a:ext>
            </a:extLst>
          </p:cNvPr>
          <p:cNvCxnSpPr>
            <a:cxnSpLocks/>
          </p:cNvCxnSpPr>
          <p:nvPr/>
        </p:nvCxnSpPr>
        <p:spPr>
          <a:xfrm flipH="1">
            <a:off x="3976688" y="2967828"/>
            <a:ext cx="3397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D0972D7-2497-424D-AF56-B10EA1B0997D}"/>
              </a:ext>
            </a:extLst>
          </p:cNvPr>
          <p:cNvCxnSpPr>
            <a:cxnSpLocks/>
          </p:cNvCxnSpPr>
          <p:nvPr/>
        </p:nvCxnSpPr>
        <p:spPr>
          <a:xfrm flipH="1">
            <a:off x="3976687" y="2736465"/>
            <a:ext cx="3397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25654DD1-192E-4ACC-85FB-023AC1FEB9D8}"/>
              </a:ext>
            </a:extLst>
          </p:cNvPr>
          <p:cNvSpPr/>
          <p:nvPr/>
        </p:nvSpPr>
        <p:spPr>
          <a:xfrm>
            <a:off x="4409008" y="3655898"/>
            <a:ext cx="821978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滤波器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C2E8FB-FE4D-402B-95C5-73BB3F33482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85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，软件定时原理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508BE47-D3EF-4B34-9719-DA205B3F5E61}"/>
              </a:ext>
            </a:extLst>
          </p:cNvPr>
          <p:cNvSpPr txBox="1"/>
          <p:nvPr/>
        </p:nvSpPr>
        <p:spPr>
          <a:xfrm>
            <a:off x="5471799" y="2194889"/>
            <a:ext cx="1696298" cy="1295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缺点：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，延时不精准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死等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1849471D-6901-4759-ACE5-1261F953D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53" y="1382182"/>
            <a:ext cx="578197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使用纯软件（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死等）的方式实现定时（延时）功能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47BBE-701E-4E8E-8F89-FF7D405BF7C1}"/>
              </a:ext>
            </a:extLst>
          </p:cNvPr>
          <p:cNvSpPr/>
          <p:nvPr/>
        </p:nvSpPr>
        <p:spPr>
          <a:xfrm>
            <a:off x="1321070" y="2155408"/>
            <a:ext cx="3463651" cy="1477328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void</a:t>
            </a:r>
            <a:r>
              <a:rPr lang="zh-CN" altLang="en-US" dirty="0">
                <a:solidFill>
                  <a:srgbClr val="002060"/>
                </a:solidFill>
              </a:rPr>
              <a:t> delay_us(</a:t>
            </a:r>
            <a:r>
              <a:rPr lang="en-US" altLang="zh-CN" dirty="0">
                <a:solidFill>
                  <a:srgbClr val="0000FF"/>
                </a:solidFill>
              </a:rPr>
              <a:t>u</a:t>
            </a:r>
            <a:r>
              <a:rPr lang="zh-CN" altLang="en-US" dirty="0">
                <a:solidFill>
                  <a:srgbClr val="0000FF"/>
                </a:solidFill>
              </a:rPr>
              <a:t>int32_t</a:t>
            </a:r>
            <a:r>
              <a:rPr lang="zh-CN" altLang="en-US" dirty="0">
                <a:solidFill>
                  <a:srgbClr val="002060"/>
                </a:solidFill>
              </a:rPr>
              <a:t> us)</a:t>
            </a:r>
          </a:p>
          <a:p>
            <a:r>
              <a:rPr lang="zh-CN" altLang="en-US" dirty="0">
                <a:solidFill>
                  <a:srgbClr val="002060"/>
                </a:solidFill>
              </a:rPr>
              <a:t>{</a:t>
            </a:r>
          </a:p>
          <a:p>
            <a:r>
              <a:rPr lang="zh-CN" altLang="en-US" dirty="0">
                <a:solidFill>
                  <a:srgbClr val="002060"/>
                </a:solidFill>
              </a:rPr>
              <a:t>    us *= 72;</a:t>
            </a:r>
          </a:p>
          <a:p>
            <a:r>
              <a:rPr lang="zh-CN" altLang="en-US" dirty="0">
                <a:solidFill>
                  <a:srgbClr val="002060"/>
                </a:solidFill>
              </a:rPr>
              <a:t>    </a:t>
            </a:r>
            <a:r>
              <a:rPr lang="zh-CN" altLang="en-US" dirty="0">
                <a:solidFill>
                  <a:srgbClr val="0000FF"/>
                </a:solidFill>
              </a:rPr>
              <a:t>while</a:t>
            </a:r>
            <a:r>
              <a:rPr lang="zh-CN" altLang="en-US" dirty="0">
                <a:solidFill>
                  <a:srgbClr val="002060"/>
                </a:solidFill>
              </a:rPr>
              <a:t>(us--);</a:t>
            </a:r>
          </a:p>
          <a:p>
            <a:r>
              <a:rPr lang="zh-CN" altLang="en-US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9E9D4F-38A5-432D-81E7-C90C7689B37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1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667527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使用一个定时器作为另一个定时器的预分频器（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0006E7-6533-4234-8063-C5929EA4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" y="1423041"/>
            <a:ext cx="8348870" cy="2587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9F8BC6B-E7A6-45E0-A577-3142ECD7CE3C}"/>
              </a:ext>
            </a:extLst>
          </p:cNvPr>
          <p:cNvSpPr/>
          <p:nvPr/>
        </p:nvSpPr>
        <p:spPr>
          <a:xfrm>
            <a:off x="1549654" y="4325723"/>
            <a:ext cx="6044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14.3.15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77A68F-CE00-405D-91AD-5174FB8B970A}"/>
              </a:ext>
            </a:extLst>
          </p:cNvPr>
          <p:cNvSpPr/>
          <p:nvPr/>
        </p:nvSpPr>
        <p:spPr>
          <a:xfrm>
            <a:off x="3394145" y="1732040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=010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E5DD73-9460-4862-A878-31664088B806}"/>
              </a:ext>
            </a:extLst>
          </p:cNvPr>
          <p:cNvSpPr/>
          <p:nvPr/>
        </p:nvSpPr>
        <p:spPr>
          <a:xfrm>
            <a:off x="4859940" y="1732040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=000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858EA9-C143-46DA-93B4-215D292CB2E1}"/>
              </a:ext>
            </a:extLst>
          </p:cNvPr>
          <p:cNvSpPr/>
          <p:nvPr/>
        </p:nvSpPr>
        <p:spPr>
          <a:xfrm>
            <a:off x="5802915" y="1732040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=111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E8CBC33-5C8B-4FB8-8BCE-7162CBA5548D}"/>
              </a:ext>
            </a:extLst>
          </p:cNvPr>
          <p:cNvSpPr/>
          <p:nvPr/>
        </p:nvSpPr>
        <p:spPr>
          <a:xfrm>
            <a:off x="5895331" y="3421841"/>
            <a:ext cx="1924694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CEN=1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，启动计数器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8A0DC7-4B95-46C0-8E16-D8D1B9F8014A}"/>
              </a:ext>
            </a:extLst>
          </p:cNvPr>
          <p:cNvSpPr/>
          <p:nvPr/>
        </p:nvSpPr>
        <p:spPr>
          <a:xfrm>
            <a:off x="1253566" y="3421841"/>
            <a:ext cx="1924694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CEN=1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，启动计数器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19CDD62-C7D5-4512-AA0E-CD8F84A4BE4D}"/>
              </a:ext>
            </a:extLst>
          </p:cNvPr>
          <p:cNvSpPr/>
          <p:nvPr/>
        </p:nvSpPr>
        <p:spPr>
          <a:xfrm>
            <a:off x="1462014" y="1732040"/>
            <a:ext cx="1689370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主模式选择：更新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1B1E20-9847-45BA-9E54-C11257EB26D7}"/>
              </a:ext>
            </a:extLst>
          </p:cNvPr>
          <p:cNvSpPr/>
          <p:nvPr/>
        </p:nvSpPr>
        <p:spPr>
          <a:xfrm>
            <a:off x="4246226" y="1350012"/>
            <a:ext cx="2688829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定时器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连接到定时器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8EF932B-4E39-4A9D-BEA3-8046A16AF8AD}"/>
              </a:ext>
            </a:extLst>
          </p:cNvPr>
          <p:cNvCxnSpPr>
            <a:cxnSpLocks/>
          </p:cNvCxnSpPr>
          <p:nvPr/>
        </p:nvCxnSpPr>
        <p:spPr>
          <a:xfrm flipV="1">
            <a:off x="5102701" y="1665330"/>
            <a:ext cx="1" cy="1875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4B670DE-12A2-43DA-B5D6-342C62626D2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12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5783214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解读通用定时器中断实验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F8BC6B-E7A6-45E0-A577-3142ECD7CE3C}"/>
              </a:ext>
            </a:extLst>
          </p:cNvPr>
          <p:cNvSpPr/>
          <p:nvPr/>
        </p:nvSpPr>
        <p:spPr>
          <a:xfrm>
            <a:off x="1146407" y="4496712"/>
            <a:ext cx="6708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不同点：基本定时器只能递增计数，而通用定时器计数模式有三种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C74BFC-6CBD-4FD8-95F8-04457419F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12" y="1027578"/>
            <a:ext cx="7255355" cy="337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1094665-75EF-4965-837A-94654872A4C9}"/>
              </a:ext>
            </a:extLst>
          </p:cNvPr>
          <p:cNvSpPr/>
          <p:nvPr/>
        </p:nvSpPr>
        <p:spPr>
          <a:xfrm>
            <a:off x="6042991" y="1027576"/>
            <a:ext cx="2085276" cy="238872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311F9E-3BB2-4DC9-9120-9FCE10B3A0B4}"/>
              </a:ext>
            </a:extLst>
          </p:cNvPr>
          <p:cNvSpPr/>
          <p:nvPr/>
        </p:nvSpPr>
        <p:spPr>
          <a:xfrm>
            <a:off x="1600116" y="1027575"/>
            <a:ext cx="4449225" cy="353550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0125064-8243-4FF8-B0CE-269C34E28CB3}"/>
              </a:ext>
            </a:extLst>
          </p:cNvPr>
          <p:cNvSpPr/>
          <p:nvPr/>
        </p:nvSpPr>
        <p:spPr>
          <a:xfrm>
            <a:off x="1694430" y="1029593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0C5D610-085D-4F53-B5EF-23386B176C68}"/>
              </a:ext>
            </a:extLst>
          </p:cNvPr>
          <p:cNvSpPr/>
          <p:nvPr/>
        </p:nvSpPr>
        <p:spPr>
          <a:xfrm>
            <a:off x="6987646" y="1174757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42FD345-B2E8-4CD6-B63A-06AE3FB4A8B0}"/>
              </a:ext>
            </a:extLst>
          </p:cNvPr>
          <p:cNvSpPr/>
          <p:nvPr/>
        </p:nvSpPr>
        <p:spPr>
          <a:xfrm>
            <a:off x="3824728" y="3590752"/>
            <a:ext cx="461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endParaRPr lang="zh-CN" altLang="en-US" sz="2000" b="1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EDD7D36-A95B-4E9A-92A9-05C712CB3550}"/>
              </a:ext>
            </a:extLst>
          </p:cNvPr>
          <p:cNvSpPr/>
          <p:nvPr/>
        </p:nvSpPr>
        <p:spPr>
          <a:xfrm>
            <a:off x="3594100" y="3478941"/>
            <a:ext cx="3689350" cy="926912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2FF9A2-BDD8-46D6-B6B5-01CF644951D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99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输出实验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41" y="1531442"/>
            <a:ext cx="6456492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，通用定时器输出比较部分框图介绍（熟悉）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，通用定时器输出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原理（掌握）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，编程实战：通用定时器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8988D4-AE3B-490C-A815-F23D7939018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1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511993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3.4.1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，通用定时器输出比较部分框图介绍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065222-20FA-4765-8065-14FCB647B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12" y="1307840"/>
            <a:ext cx="3655373" cy="2957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BE775BF-EE87-476C-BCBE-82B89CC943D0}"/>
              </a:ext>
            </a:extLst>
          </p:cNvPr>
          <p:cNvSpPr/>
          <p:nvPr/>
        </p:nvSpPr>
        <p:spPr>
          <a:xfrm>
            <a:off x="2575170" y="1313482"/>
            <a:ext cx="1457271" cy="2957783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034664-C274-456D-8EC8-18CEB11238A6}"/>
              </a:ext>
            </a:extLst>
          </p:cNvPr>
          <p:cNvSpPr/>
          <p:nvPr/>
        </p:nvSpPr>
        <p:spPr>
          <a:xfrm>
            <a:off x="4032442" y="1309256"/>
            <a:ext cx="2207325" cy="2957783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F1F5EC-F943-41C6-9F13-ABD1FEFC5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85" y="2319111"/>
            <a:ext cx="2723096" cy="93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F93B73F-A63C-46B4-88E3-66C14C8410C6}"/>
              </a:ext>
            </a:extLst>
          </p:cNvPr>
          <p:cNvCxnSpPr>
            <a:cxnSpLocks/>
          </p:cNvCxnSpPr>
          <p:nvPr/>
        </p:nvCxnSpPr>
        <p:spPr>
          <a:xfrm>
            <a:off x="4029460" y="2071781"/>
            <a:ext cx="22073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0356376-3D78-42CE-B83A-D01858F82715}"/>
              </a:ext>
            </a:extLst>
          </p:cNvPr>
          <p:cNvCxnSpPr>
            <a:cxnSpLocks/>
          </p:cNvCxnSpPr>
          <p:nvPr/>
        </p:nvCxnSpPr>
        <p:spPr>
          <a:xfrm>
            <a:off x="4029460" y="1521262"/>
            <a:ext cx="2207325" cy="170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50A8109-543C-4789-94D3-786C9D12336E}"/>
              </a:ext>
            </a:extLst>
          </p:cNvPr>
          <p:cNvCxnSpPr>
            <a:cxnSpLocks/>
          </p:cNvCxnSpPr>
          <p:nvPr/>
        </p:nvCxnSpPr>
        <p:spPr>
          <a:xfrm>
            <a:off x="4029460" y="1521262"/>
            <a:ext cx="0" cy="55051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DA7CEA9-2F50-4D98-8CF3-2B8F7E645F7A}"/>
              </a:ext>
            </a:extLst>
          </p:cNvPr>
          <p:cNvCxnSpPr>
            <a:cxnSpLocks/>
          </p:cNvCxnSpPr>
          <p:nvPr/>
        </p:nvCxnSpPr>
        <p:spPr>
          <a:xfrm>
            <a:off x="6236785" y="1522966"/>
            <a:ext cx="0" cy="54881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22E866B-3272-47E9-88FB-CFD56D066E74}"/>
              </a:ext>
            </a:extLst>
          </p:cNvPr>
          <p:cNvCxnSpPr>
            <a:cxnSpLocks/>
          </p:cNvCxnSpPr>
          <p:nvPr/>
        </p:nvCxnSpPr>
        <p:spPr>
          <a:xfrm>
            <a:off x="6236785" y="1796521"/>
            <a:ext cx="560115" cy="4860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FA95146-B591-40DF-BE2C-03358176F679}"/>
              </a:ext>
            </a:extLst>
          </p:cNvPr>
          <p:cNvCxnSpPr>
            <a:cxnSpLocks/>
          </p:cNvCxnSpPr>
          <p:nvPr/>
        </p:nvCxnSpPr>
        <p:spPr>
          <a:xfrm flipH="1">
            <a:off x="1733550" y="1636810"/>
            <a:ext cx="841620" cy="5396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95B8963-77B0-42BB-B13D-7F929DB031BF}"/>
              </a:ext>
            </a:extLst>
          </p:cNvPr>
          <p:cNvCxnSpPr>
            <a:cxnSpLocks/>
          </p:cNvCxnSpPr>
          <p:nvPr/>
        </p:nvCxnSpPr>
        <p:spPr>
          <a:xfrm>
            <a:off x="2581411" y="1967485"/>
            <a:ext cx="144804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EB99059-8A2D-4A6C-87FD-5322F16FE52F}"/>
              </a:ext>
            </a:extLst>
          </p:cNvPr>
          <p:cNvCxnSpPr>
            <a:cxnSpLocks/>
          </p:cNvCxnSpPr>
          <p:nvPr/>
        </p:nvCxnSpPr>
        <p:spPr>
          <a:xfrm>
            <a:off x="2581410" y="1306136"/>
            <a:ext cx="144804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2BD2CF9-63EF-4918-86B0-1989CAA9DA62}"/>
              </a:ext>
            </a:extLst>
          </p:cNvPr>
          <p:cNvCxnSpPr>
            <a:cxnSpLocks/>
          </p:cNvCxnSpPr>
          <p:nvPr/>
        </p:nvCxnSpPr>
        <p:spPr>
          <a:xfrm>
            <a:off x="4023494" y="1306136"/>
            <a:ext cx="0" cy="661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54BF06F-FA66-4093-93F9-2D8830034F67}"/>
              </a:ext>
            </a:extLst>
          </p:cNvPr>
          <p:cNvCxnSpPr>
            <a:cxnSpLocks/>
          </p:cNvCxnSpPr>
          <p:nvPr/>
        </p:nvCxnSpPr>
        <p:spPr>
          <a:xfrm>
            <a:off x="2581410" y="1306136"/>
            <a:ext cx="0" cy="67145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D14EDFD8-7425-4460-9EE5-06D65A379904}"/>
              </a:ext>
            </a:extLst>
          </p:cNvPr>
          <p:cNvSpPr/>
          <p:nvPr/>
        </p:nvSpPr>
        <p:spPr>
          <a:xfrm>
            <a:off x="6628652" y="3263182"/>
            <a:ext cx="2393428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捕获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比较通道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的输出部分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4AEA59F-3043-4D5E-BF42-24B1CCAC1374}"/>
              </a:ext>
            </a:extLst>
          </p:cNvPr>
          <p:cNvSpPr/>
          <p:nvPr/>
        </p:nvSpPr>
        <p:spPr>
          <a:xfrm>
            <a:off x="115150" y="3422595"/>
            <a:ext cx="217794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捕获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比较通道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的主电路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AB82D5A5-1A32-47F3-97CD-C67287F28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50" y="2241392"/>
            <a:ext cx="2357403" cy="1145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6E35BAD-69DE-48C2-B2DD-C4C4EE4EC10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8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46" grpId="0"/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8D4B8918-1A3B-47D4-B504-8FE6DA099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3" y="1036464"/>
            <a:ext cx="7049013" cy="3426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捕获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比较通道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的主电路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---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输出部分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CE22FD-739A-41A7-B15F-D250DEAA1ABB}"/>
              </a:ext>
            </a:extLst>
          </p:cNvPr>
          <p:cNvSpPr/>
          <p:nvPr/>
        </p:nvSpPr>
        <p:spPr>
          <a:xfrm>
            <a:off x="1047493" y="2087443"/>
            <a:ext cx="2110304" cy="2375494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629328-67FC-43C0-9476-9A9A9BE2658F}"/>
              </a:ext>
            </a:extLst>
          </p:cNvPr>
          <p:cNvSpPr/>
          <p:nvPr/>
        </p:nvSpPr>
        <p:spPr>
          <a:xfrm>
            <a:off x="3157797" y="2582326"/>
            <a:ext cx="992722" cy="529132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80DA91-B44B-48F0-82F7-D0D70CB9E315}"/>
              </a:ext>
            </a:extLst>
          </p:cNvPr>
          <p:cNvSpPr/>
          <p:nvPr/>
        </p:nvSpPr>
        <p:spPr>
          <a:xfrm>
            <a:off x="3152015" y="3328988"/>
            <a:ext cx="1239009" cy="548122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C31E79-1F6D-46E3-993E-589E3348699C}"/>
              </a:ext>
            </a:extLst>
          </p:cNvPr>
          <p:cNvSpPr/>
          <p:nvPr/>
        </p:nvSpPr>
        <p:spPr>
          <a:xfrm>
            <a:off x="1041711" y="2087443"/>
            <a:ext cx="2110305" cy="2375494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01910D-8572-440B-AE45-CAF0C58DBD84}"/>
              </a:ext>
            </a:extLst>
          </p:cNvPr>
          <p:cNvSpPr/>
          <p:nvPr/>
        </p:nvSpPr>
        <p:spPr>
          <a:xfrm>
            <a:off x="7347043" y="2540367"/>
            <a:ext cx="1796957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CC1S=00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配置为输出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E5D383-F2A4-42E5-8FF8-81BC561C6DB9}"/>
              </a:ext>
            </a:extLst>
          </p:cNvPr>
          <p:cNvSpPr/>
          <p:nvPr/>
        </p:nvSpPr>
        <p:spPr>
          <a:xfrm>
            <a:off x="7347043" y="2013978"/>
            <a:ext cx="1735997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写入操作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7E867C4-5ECC-416D-AB20-9D4E81147DA2}"/>
              </a:ext>
            </a:extLst>
          </p:cNvPr>
          <p:cNvSpPr/>
          <p:nvPr/>
        </p:nvSpPr>
        <p:spPr>
          <a:xfrm>
            <a:off x="7926162" y="2970644"/>
            <a:ext cx="1095918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预装载使能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389F6CC-7230-4F61-B65B-8B7C791F5F56}"/>
              </a:ext>
            </a:extLst>
          </p:cNvPr>
          <p:cNvSpPr/>
          <p:nvPr/>
        </p:nvSpPr>
        <p:spPr>
          <a:xfrm>
            <a:off x="4360164" y="3232522"/>
            <a:ext cx="141420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不可直接访问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A092829-BA17-492F-BD8E-C04A91D64673}"/>
              </a:ext>
            </a:extLst>
          </p:cNvPr>
          <p:cNvSpPr/>
          <p:nvPr/>
        </p:nvSpPr>
        <p:spPr>
          <a:xfrm>
            <a:off x="5245798" y="1383497"/>
            <a:ext cx="141420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程序员写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CCR1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21BE965-424A-43D3-B4D4-7D29307F0771}"/>
              </a:ext>
            </a:extLst>
          </p:cNvPr>
          <p:cNvCxnSpPr>
            <a:cxnSpLocks/>
          </p:cNvCxnSpPr>
          <p:nvPr/>
        </p:nvCxnSpPr>
        <p:spPr>
          <a:xfrm flipH="1">
            <a:off x="4790888" y="1758352"/>
            <a:ext cx="773834" cy="610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44E56258-89E6-44FC-8311-A2A748771F13}"/>
              </a:ext>
            </a:extLst>
          </p:cNvPr>
          <p:cNvSpPr/>
          <p:nvPr/>
        </p:nvSpPr>
        <p:spPr>
          <a:xfrm>
            <a:off x="3152016" y="2590075"/>
            <a:ext cx="1001597" cy="529132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A946997-9F58-4301-9A41-BC978F2A7A41}"/>
              </a:ext>
            </a:extLst>
          </p:cNvPr>
          <p:cNvSpPr/>
          <p:nvPr/>
        </p:nvSpPr>
        <p:spPr>
          <a:xfrm>
            <a:off x="3157797" y="3328988"/>
            <a:ext cx="1233227" cy="548122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CDB242A-400E-4A8F-8B1A-A4222262E6BD}"/>
              </a:ext>
            </a:extLst>
          </p:cNvPr>
          <p:cNvSpPr/>
          <p:nvPr/>
        </p:nvSpPr>
        <p:spPr>
          <a:xfrm>
            <a:off x="1962658" y="4501775"/>
            <a:ext cx="6044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14.3.4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F7A8E2-3F8F-46F4-8986-F61BA48B94C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94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3" grpId="0"/>
      <p:bldP spid="34" grpId="0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491839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捕获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比较通道的输出部分（通道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EF58D9-D363-48E3-B5F2-6AE98A2E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2" y="1456422"/>
            <a:ext cx="8540635" cy="2954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5A97C3D-A1E0-4AE2-BD3A-9B78DAA56198}"/>
              </a:ext>
            </a:extLst>
          </p:cNvPr>
          <p:cNvSpPr/>
          <p:nvPr/>
        </p:nvSpPr>
        <p:spPr>
          <a:xfrm>
            <a:off x="2752143" y="3775214"/>
            <a:ext cx="2042199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输出比较模式选择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B1FA3D9-00E4-4AAA-B7E7-14B35053BCCA}"/>
              </a:ext>
            </a:extLst>
          </p:cNvPr>
          <p:cNvSpPr/>
          <p:nvPr/>
        </p:nvSpPr>
        <p:spPr>
          <a:xfrm>
            <a:off x="684175" y="997929"/>
            <a:ext cx="6199226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通道配置为输出，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TIMx_CCMR1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CC1S[1:0]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位配置为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00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CD60743-8A4E-4218-B7FF-C196ECDAC02D}"/>
              </a:ext>
            </a:extLst>
          </p:cNvPr>
          <p:cNvSpPr/>
          <p:nvPr/>
        </p:nvSpPr>
        <p:spPr>
          <a:xfrm>
            <a:off x="4985004" y="3126797"/>
            <a:ext cx="2134986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通道输出极性选择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06CECED-70F7-43DF-A4F2-CDE45F918224}"/>
              </a:ext>
            </a:extLst>
          </p:cNvPr>
          <p:cNvSpPr/>
          <p:nvPr/>
        </p:nvSpPr>
        <p:spPr>
          <a:xfrm>
            <a:off x="5298584" y="3470549"/>
            <a:ext cx="1664542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通道输出使能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56F1F-DDFA-46B2-8638-D4C87C8E5B85}"/>
              </a:ext>
            </a:extLst>
          </p:cNvPr>
          <p:cNvCxnSpPr>
            <a:cxnSpLocks/>
          </p:cNvCxnSpPr>
          <p:nvPr/>
        </p:nvCxnSpPr>
        <p:spPr>
          <a:xfrm flipH="1">
            <a:off x="2247902" y="4024876"/>
            <a:ext cx="50424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570C9FB-8A52-4140-B0B7-36118A5249F1}"/>
              </a:ext>
            </a:extLst>
          </p:cNvPr>
          <p:cNvCxnSpPr>
            <a:cxnSpLocks/>
          </p:cNvCxnSpPr>
          <p:nvPr/>
        </p:nvCxnSpPr>
        <p:spPr>
          <a:xfrm>
            <a:off x="6863956" y="3711355"/>
            <a:ext cx="412750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51C6392-F159-4182-919B-B5607B957C51}"/>
              </a:ext>
            </a:extLst>
          </p:cNvPr>
          <p:cNvCxnSpPr>
            <a:cxnSpLocks/>
          </p:cNvCxnSpPr>
          <p:nvPr/>
        </p:nvCxnSpPr>
        <p:spPr>
          <a:xfrm flipV="1">
            <a:off x="6374122" y="2933594"/>
            <a:ext cx="0" cy="30184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80FFA75-2A86-4E65-A1FF-A426D20CB9B8}"/>
              </a:ext>
            </a:extLst>
          </p:cNvPr>
          <p:cNvCxnSpPr>
            <a:cxnSpLocks/>
          </p:cNvCxnSpPr>
          <p:nvPr/>
        </p:nvCxnSpPr>
        <p:spPr>
          <a:xfrm flipH="1">
            <a:off x="2947665" y="2816931"/>
            <a:ext cx="427300" cy="8891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4BEC6231-24DB-4BE9-894E-30F9CA58D575}"/>
              </a:ext>
            </a:extLst>
          </p:cNvPr>
          <p:cNvSpPr/>
          <p:nvPr/>
        </p:nvSpPr>
        <p:spPr>
          <a:xfrm>
            <a:off x="3311584" y="2599047"/>
            <a:ext cx="2709362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输出参考信号，高电平有效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0471923-2DDA-435C-A565-0D8BACA5EBA3}"/>
              </a:ext>
            </a:extLst>
          </p:cNvPr>
          <p:cNvSpPr/>
          <p:nvPr/>
        </p:nvSpPr>
        <p:spPr>
          <a:xfrm>
            <a:off x="1962658" y="4501775"/>
            <a:ext cx="6044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14.3.4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28260CC-8869-4E37-A14C-CF4AA2E41784}"/>
              </a:ext>
            </a:extLst>
          </p:cNvPr>
          <p:cNvSpPr/>
          <p:nvPr/>
        </p:nvSpPr>
        <p:spPr>
          <a:xfrm>
            <a:off x="212782" y="1676718"/>
            <a:ext cx="2801114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强制清零，由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OC1CE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位配置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887526-8089-4A1E-BBE0-BFF2990387D4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69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4" grpId="0"/>
      <p:bldP spid="40" grpId="0"/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3.4.2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，通用定时器输出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原理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1D6B53-4921-4995-8112-990081E80A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28" y="1186487"/>
            <a:ext cx="5485659" cy="31594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DD27AE0-70FF-4491-82EB-E75AB1F35ADF}"/>
              </a:ext>
            </a:extLst>
          </p:cNvPr>
          <p:cNvSpPr/>
          <p:nvPr/>
        </p:nvSpPr>
        <p:spPr>
          <a:xfrm>
            <a:off x="300699" y="1380890"/>
            <a:ext cx="2905345" cy="116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假设：递增计数模式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：自动重装载寄存器的值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：捕获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比较寄存器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的值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77487B-5569-4EFE-A89A-E72CF6312B5E}"/>
              </a:ext>
            </a:extLst>
          </p:cNvPr>
          <p:cNvSpPr/>
          <p:nvPr/>
        </p:nvSpPr>
        <p:spPr>
          <a:xfrm>
            <a:off x="259777" y="2812684"/>
            <a:ext cx="2618889" cy="79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CNT &lt; CCRx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CNT &gt;= CCRx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217FA9-B073-4DAC-9EF3-C1424BA88762}"/>
              </a:ext>
            </a:extLst>
          </p:cNvPr>
          <p:cNvSpPr/>
          <p:nvPr/>
        </p:nvSpPr>
        <p:spPr>
          <a:xfrm>
            <a:off x="1260315" y="4328044"/>
            <a:ext cx="7233689" cy="46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总结：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波周期或频率由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决定，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波占空比由</a:t>
            </a:r>
            <a:r>
              <a:rPr lang="en-US" altLang="zh-CN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CCRx</a:t>
            </a:r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决定</a:t>
            </a:r>
            <a:endParaRPr lang="en-US" altLang="zh-CN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1A277E-4E9C-4B7C-AC8C-4423B25DADE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542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输出实验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41" y="1531442"/>
            <a:ext cx="6456492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，通用定时器输出比较部分框图介绍（熟悉）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，通用定时器输出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原理（掌握）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3.4.4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输出实验配置步骤（掌握）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，编程实战：通用定时器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81688F-D5D2-463B-A453-45261F81B1A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111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88" y="72200"/>
            <a:ext cx="318813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3.4.3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模式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D27AE0-70FF-4491-82EB-E75AB1F35ADF}"/>
              </a:ext>
            </a:extLst>
          </p:cNvPr>
          <p:cNvSpPr/>
          <p:nvPr/>
        </p:nvSpPr>
        <p:spPr>
          <a:xfrm>
            <a:off x="0" y="597350"/>
            <a:ext cx="3036873" cy="4398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递增：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CNT &lt; CCRx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，输出有效电平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CNT &gt;= CCRx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，输出无效电平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递减：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CNT &gt; CCRx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，输出无效电平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CNT &lt;= CCRx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，输出有效电平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递增：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CNT &lt; CCRx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，输出无效电平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CNT &gt;= CCRx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，输出有效电平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递减：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CNT &gt; CCRx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，输出有效电平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CNT &lt;= CCRx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，输出无效电平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有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无效状态由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TIMx_CCER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决定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CCxP=0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高电平有效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CCxP=1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低电平有效</a:t>
            </a:r>
            <a:endParaRPr lang="en-US" altLang="zh-CN" sz="14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6FE89E1-7432-49EE-85F2-E536DE29E8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952173"/>
              </p:ext>
            </p:extLst>
          </p:nvPr>
        </p:nvGraphicFramePr>
        <p:xfrm>
          <a:off x="2908813" y="417208"/>
          <a:ext cx="6235187" cy="4726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2" name="Visio" r:id="rId3" imgW="8267556" imgH="7181708" progId="Visio.Drawing.15">
                  <p:embed/>
                </p:oleObj>
              </mc:Choice>
              <mc:Fallback>
                <p:oleObj name="Visio" r:id="rId3" imgW="8267556" imgH="7181708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DE775EE-BEB3-4EB2-B3E0-6CD0BC4CE3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813" y="417208"/>
                        <a:ext cx="6235187" cy="47262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01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51355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3.4.4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输出实验配置步骤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543A1F6-F4F6-49F1-A762-72EA0955E39A}"/>
              </a:ext>
            </a:extLst>
          </p:cNvPr>
          <p:cNvSpPr/>
          <p:nvPr/>
        </p:nvSpPr>
        <p:spPr>
          <a:xfrm>
            <a:off x="756959" y="1193483"/>
            <a:ext cx="3101520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，配置定时器基础工作参数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FD64FBF-B91B-4BEE-9AC8-88CE38FD6008}"/>
              </a:ext>
            </a:extLst>
          </p:cNvPr>
          <p:cNvSpPr/>
          <p:nvPr/>
        </p:nvSpPr>
        <p:spPr>
          <a:xfrm>
            <a:off x="756959" y="1780725"/>
            <a:ext cx="3112215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9BE0A9-A4CD-42F7-B6A7-7CD6927100AC}"/>
              </a:ext>
            </a:extLst>
          </p:cNvPr>
          <p:cNvSpPr/>
          <p:nvPr/>
        </p:nvSpPr>
        <p:spPr>
          <a:xfrm>
            <a:off x="756959" y="2358903"/>
            <a:ext cx="3112215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比较值等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EC2A6E4-12D6-4757-808D-101B27673211}"/>
              </a:ext>
            </a:extLst>
          </p:cNvPr>
          <p:cNvSpPr/>
          <p:nvPr/>
        </p:nvSpPr>
        <p:spPr>
          <a:xfrm>
            <a:off x="745470" y="2948970"/>
            <a:ext cx="3119874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，使能输出并启动计数器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61DC70F-362F-4F51-84AD-BD06273F8A54}"/>
              </a:ext>
            </a:extLst>
          </p:cNvPr>
          <p:cNvSpPr/>
          <p:nvPr/>
        </p:nvSpPr>
        <p:spPr>
          <a:xfrm>
            <a:off x="756959" y="3526691"/>
            <a:ext cx="3112215" cy="36079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，修改比较值控制占空比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4BF3D-33D1-4CB4-8586-DB04A2483D8A}"/>
              </a:ext>
            </a:extLst>
          </p:cNvPr>
          <p:cNvSpPr/>
          <p:nvPr/>
        </p:nvSpPr>
        <p:spPr>
          <a:xfrm>
            <a:off x="3869174" y="1218502"/>
            <a:ext cx="2951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HAL_TIM_PWM_Init()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CC8807-3A42-4E31-BFCA-109A7A55DAB7}"/>
              </a:ext>
            </a:extLst>
          </p:cNvPr>
          <p:cNvSpPr/>
          <p:nvPr/>
        </p:nvSpPr>
        <p:spPr>
          <a:xfrm>
            <a:off x="3858478" y="1805645"/>
            <a:ext cx="4796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HAL_TIM_PWM_MspInit()    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E28E1E-A382-4567-81B6-6A50D040BC02}"/>
              </a:ext>
            </a:extLst>
          </p:cNvPr>
          <p:cNvSpPr/>
          <p:nvPr/>
        </p:nvSpPr>
        <p:spPr>
          <a:xfrm>
            <a:off x="3869174" y="2383823"/>
            <a:ext cx="3105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HAL_TIM_PWM_ConfigChannel()</a:t>
            </a:r>
            <a:endParaRPr lang="zh-CN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3A16EC-8F76-4AC1-855C-05E0DD5B67F6}"/>
              </a:ext>
            </a:extLst>
          </p:cNvPr>
          <p:cNvSpPr/>
          <p:nvPr/>
        </p:nvSpPr>
        <p:spPr>
          <a:xfrm>
            <a:off x="3865344" y="2971065"/>
            <a:ext cx="2047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HAL_TIM_PWM_Start()</a:t>
            </a:r>
            <a:endParaRPr lang="zh-CN" altLang="en-US" sz="1400">
              <a:solidFill>
                <a:srgbClr val="00206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D5A0536-57AA-45AF-8E54-B80F57B9413C}"/>
              </a:ext>
            </a:extLst>
          </p:cNvPr>
          <p:cNvSpPr/>
          <p:nvPr/>
        </p:nvSpPr>
        <p:spPr>
          <a:xfrm>
            <a:off x="3865344" y="3562896"/>
            <a:ext cx="4808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__HAL_TIM_SET_COMPARE()</a:t>
            </a:r>
            <a:endParaRPr lang="zh-CN" altLang="en-US" sz="140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DA4B7902-F1D5-4C3D-AE68-88D460958ED2}"/>
              </a:ext>
            </a:extLst>
          </p:cNvPr>
          <p:cNvSpPr/>
          <p:nvPr/>
        </p:nvSpPr>
        <p:spPr>
          <a:xfrm>
            <a:off x="749299" y="4110542"/>
            <a:ext cx="3112215" cy="36079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，使能通道预装载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91A31A4-B411-41F2-A5AA-BC36A6878B03}"/>
              </a:ext>
            </a:extLst>
          </p:cNvPr>
          <p:cNvSpPr/>
          <p:nvPr/>
        </p:nvSpPr>
        <p:spPr>
          <a:xfrm>
            <a:off x="3865344" y="4137049"/>
            <a:ext cx="4808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__HAL_TIM_ENABLE_OCxPRELOAD()</a:t>
            </a:r>
            <a:endParaRPr lang="zh-CN" altLang="en-US" sz="14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774C01-F6B6-4A78-AA32-BBF115570CB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0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7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，定时器定时原理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4D5BFC97-5C11-4CA7-AD19-839CD88D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5" y="1603198"/>
            <a:ext cx="296419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定时器核心就是计数器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F48F9A-B566-4CE3-BFD2-F830F892E5B9}"/>
              </a:ext>
            </a:extLst>
          </p:cNvPr>
          <p:cNvSpPr/>
          <p:nvPr/>
        </p:nvSpPr>
        <p:spPr>
          <a:xfrm>
            <a:off x="4281789" y="2438910"/>
            <a:ext cx="1355259" cy="53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CNT</a:t>
            </a:r>
          </a:p>
          <a:p>
            <a:pPr algn="ctr"/>
            <a:r>
              <a:rPr lang="zh-CN" altLang="en-US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计数器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648A10-4FBE-41E2-8EA3-7BF7FD69D741}"/>
              </a:ext>
            </a:extLst>
          </p:cNvPr>
          <p:cNvSpPr/>
          <p:nvPr/>
        </p:nvSpPr>
        <p:spPr>
          <a:xfrm>
            <a:off x="4281789" y="3429867"/>
            <a:ext cx="1364781" cy="53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</a:p>
          <a:p>
            <a:pPr algn="ctr"/>
            <a:r>
              <a:rPr lang="zh-CN" altLang="en-US" sz="1400" b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自动重</a:t>
            </a:r>
            <a:r>
              <a:rPr lang="zh-CN" altLang="en-US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装载值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33534EE-E391-4246-ABC1-2F4AEB56CE80}"/>
              </a:ext>
            </a:extLst>
          </p:cNvPr>
          <p:cNvCxnSpPr>
            <a:cxnSpLocks/>
          </p:cNvCxnSpPr>
          <p:nvPr/>
        </p:nvCxnSpPr>
        <p:spPr>
          <a:xfrm flipV="1">
            <a:off x="5000777" y="2971356"/>
            <a:ext cx="0" cy="44282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392165C-A983-4266-87C5-E8B7B90FC6F3}"/>
              </a:ext>
            </a:extLst>
          </p:cNvPr>
          <p:cNvSpPr/>
          <p:nvPr/>
        </p:nvSpPr>
        <p:spPr>
          <a:xfrm>
            <a:off x="6746302" y="2438910"/>
            <a:ext cx="1272542" cy="53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时间到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2972441-FFA6-4D06-B291-A273C331FFE5}"/>
              </a:ext>
            </a:extLst>
          </p:cNvPr>
          <p:cNvCxnSpPr>
            <a:cxnSpLocks/>
          </p:cNvCxnSpPr>
          <p:nvPr/>
        </p:nvCxnSpPr>
        <p:spPr>
          <a:xfrm>
            <a:off x="5695661" y="2705133"/>
            <a:ext cx="9719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ABB96F-BB0F-4B52-862A-C5C7FAA055A3}"/>
              </a:ext>
            </a:extLst>
          </p:cNvPr>
          <p:cNvSpPr txBox="1"/>
          <p:nvPr/>
        </p:nvSpPr>
        <p:spPr>
          <a:xfrm>
            <a:off x="5841632" y="2438909"/>
            <a:ext cx="679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溢出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76D721-6031-40C7-BD80-62A06AEC3ACF}"/>
              </a:ext>
            </a:extLst>
          </p:cNvPr>
          <p:cNvSpPr/>
          <p:nvPr/>
        </p:nvSpPr>
        <p:spPr>
          <a:xfrm>
            <a:off x="1982710" y="2438910"/>
            <a:ext cx="1272542" cy="53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</a:t>
            </a:r>
          </a:p>
          <a:p>
            <a:pPr algn="ctr"/>
            <a:r>
              <a:rPr lang="zh-CN" altLang="en-US" sz="1400" b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预分频器</a:t>
            </a:r>
            <a:endParaRPr lang="zh-CN" altLang="en-US" sz="14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CD8BC7C-D5AC-413B-9C83-97DF3A34AF9B}"/>
              </a:ext>
            </a:extLst>
          </p:cNvPr>
          <p:cNvCxnSpPr>
            <a:cxnSpLocks/>
          </p:cNvCxnSpPr>
          <p:nvPr/>
        </p:nvCxnSpPr>
        <p:spPr>
          <a:xfrm>
            <a:off x="3290453" y="2724665"/>
            <a:ext cx="9484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E467E97-92AF-4170-8AB9-6945F2A29D5C}"/>
              </a:ext>
            </a:extLst>
          </p:cNvPr>
          <p:cNvSpPr txBox="1"/>
          <p:nvPr/>
        </p:nvSpPr>
        <p:spPr>
          <a:xfrm>
            <a:off x="3371890" y="2397356"/>
            <a:ext cx="96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 CLK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C231151-3C8E-4096-8788-58EEDAD2F0D5}"/>
              </a:ext>
            </a:extLst>
          </p:cNvPr>
          <p:cNvCxnSpPr>
            <a:cxnSpLocks/>
          </p:cNvCxnSpPr>
          <p:nvPr/>
        </p:nvCxnSpPr>
        <p:spPr>
          <a:xfrm>
            <a:off x="966802" y="2689456"/>
            <a:ext cx="9719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D30C4A2-1CAF-4295-9779-000B3150E6D2}"/>
              </a:ext>
            </a:extLst>
          </p:cNvPr>
          <p:cNvSpPr txBox="1"/>
          <p:nvPr/>
        </p:nvSpPr>
        <p:spPr>
          <a:xfrm>
            <a:off x="1176105" y="2426380"/>
            <a:ext cx="52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26475DD1-0626-4C2E-8CEB-54B16E91F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5" y="1151522"/>
            <a:ext cx="5652375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使用精准的时基，通过硬件的方式，实现定时功能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F5CFEF-A3C3-4333-ABA0-3D18049F9A4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277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6" grpId="0" animBg="1"/>
      <p:bldP spid="18" grpId="0"/>
      <p:bldP spid="19" grpId="0" animBg="1"/>
      <p:bldP spid="21" grpId="0"/>
      <p:bldP spid="23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库函数介绍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FF99F1D-2AF9-4E17-851F-91ED1F274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29819"/>
              </p:ext>
            </p:extLst>
          </p:nvPr>
        </p:nvGraphicFramePr>
        <p:xfrm>
          <a:off x="401977" y="1674768"/>
          <a:ext cx="8340045" cy="232199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243816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3159479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470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函数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主要寄存器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主要功能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ARR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PSC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初始化定时器基础参数</a:t>
                      </a:r>
                      <a:endParaRPr 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HAL_TIM_PWM_MspInit()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存放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NVIC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CLOCK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初始化代码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HAL_TIM_PWM_ConfigChannel()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CCMRx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CCRx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endParaRPr lang="zh-CN" altLang="en-US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PWM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模式、比较值、输出极性等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97325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HAL_TIM_PWM_Start()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使能输出比较并启动计数器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__HAL_TIM_SET_COMPARE()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CCRx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修改比较值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__HAL_TIM_ENABLE_OCxPRELOAD()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使能通道预装载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39668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3A5712-EDC0-433E-A83B-21883F763F1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114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C7A47B-3614-485D-BF59-87978EFBD22A}"/>
              </a:ext>
            </a:extLst>
          </p:cNvPr>
          <p:cNvSpPr txBox="1"/>
          <p:nvPr/>
        </p:nvSpPr>
        <p:spPr>
          <a:xfrm>
            <a:off x="1775178" y="1358561"/>
            <a:ext cx="5796844" cy="32672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OCMode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输出比较模式选择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Pulse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        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设置比较值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OCPolarity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设置输出比较极性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OCNPolarity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设置互补输出比较极性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OCFastMode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使能或失能输出比较快速模式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OCIdleState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空闲状态下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OCNIdleState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空闲状态下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OC1N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TIM_OC_InitTypeDef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6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554A66-B30E-474C-9081-5A69D6E622A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501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输出实验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41" y="1531442"/>
            <a:ext cx="6456492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，通用定时器输出比较部分框图介绍（熟悉）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，通用定时器输出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原理（掌握）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3.4.5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，编程实战：通用定时器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D3A9E3-02F3-405B-AC86-78C546028B6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250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/>
              <p:nvPr/>
            </p:nvSpPr>
            <p:spPr>
              <a:xfrm>
                <a:off x="3745193" y="2128822"/>
                <a:ext cx="3269045" cy="633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n-US" altLang="zh-CN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out</m:t>
                      </m:r>
                      <m:r>
                        <a:rPr lang="en-US" altLang="zh-CN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 </m:t>
                      </m:r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+1)∗(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𝑃𝑆𝐶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193" y="2128822"/>
                <a:ext cx="3269045" cy="6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43048480-9ABA-4A53-A6FE-220BE3BF7C00}"/>
              </a:ext>
            </a:extLst>
          </p:cNvPr>
          <p:cNvSpPr txBox="1"/>
          <p:nvPr/>
        </p:nvSpPr>
        <p:spPr>
          <a:xfrm>
            <a:off x="1208018" y="2966031"/>
            <a:ext cx="5074349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2KHz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为例，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PSC=71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ARR=499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06D1D398-A415-4053-A29C-FA9835E57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687480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3.4.5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，编程实战：通用定时器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输出实验（战舰为例）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72B50E-872B-4CCE-88A3-0643528D640B}"/>
              </a:ext>
            </a:extLst>
          </p:cNvPr>
          <p:cNvSpPr txBox="1"/>
          <p:nvPr/>
        </p:nvSpPr>
        <p:spPr>
          <a:xfrm>
            <a:off x="722563" y="1274016"/>
            <a:ext cx="6874801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通过定时器输出的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LED0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，实现类似手机呼吸灯的效果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FF8A82-346E-4620-97D3-69B05828AF68}"/>
              </a:ext>
            </a:extLst>
          </p:cNvPr>
          <p:cNvSpPr txBox="1"/>
          <p:nvPr/>
        </p:nvSpPr>
        <p:spPr>
          <a:xfrm>
            <a:off x="874970" y="2186570"/>
            <a:ext cx="3467747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波的周期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频率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A5EAEA-6042-4F41-8E7A-7857A9A277E3}"/>
              </a:ext>
            </a:extLst>
          </p:cNvPr>
          <p:cNvSpPr txBox="1"/>
          <p:nvPr/>
        </p:nvSpPr>
        <p:spPr>
          <a:xfrm>
            <a:off x="874970" y="3702026"/>
            <a:ext cx="7625563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，配置输出比较模式为：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，通道输出极性为：低电平有效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0771E2B-2917-4D0D-BC34-F5867C10A8F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61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16" grpId="0"/>
      <p:bldP spid="17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，通用定时器输入捕获实验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30" y="1626302"/>
            <a:ext cx="6456492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，通用定时器输入捕获部分框图介绍（熟悉）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，通用定时器输入捕获脉宽测量原理（掌握）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，通用定时器输入捕获实验配置步骤（掌握）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，编程实战：通用定时器输入捕获实验（掌握）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B0CFB0-BC46-4180-91FC-6DE6C0DED36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4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05AB76B-6BF1-4076-B7F7-95931813B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67" y="1496267"/>
            <a:ext cx="5762892" cy="2686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511993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3.5.1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，通用定时器输入捕获部分框图介绍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22E866B-3272-47E9-88FB-CFD56D066E74}"/>
              </a:ext>
            </a:extLst>
          </p:cNvPr>
          <p:cNvCxnSpPr>
            <a:cxnSpLocks/>
          </p:cNvCxnSpPr>
          <p:nvPr/>
        </p:nvCxnSpPr>
        <p:spPr>
          <a:xfrm>
            <a:off x="7484259" y="1866990"/>
            <a:ext cx="560115" cy="4860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FA95146-B591-40DF-BE2C-03358176F679}"/>
              </a:ext>
            </a:extLst>
          </p:cNvPr>
          <p:cNvCxnSpPr>
            <a:cxnSpLocks/>
          </p:cNvCxnSpPr>
          <p:nvPr/>
        </p:nvCxnSpPr>
        <p:spPr>
          <a:xfrm flipH="1">
            <a:off x="969838" y="2215462"/>
            <a:ext cx="740702" cy="2751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D14EDFD8-7425-4460-9EE5-06D65A379904}"/>
              </a:ext>
            </a:extLst>
          </p:cNvPr>
          <p:cNvSpPr/>
          <p:nvPr/>
        </p:nvSpPr>
        <p:spPr>
          <a:xfrm>
            <a:off x="7602418" y="3273804"/>
            <a:ext cx="1429210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捕获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比较通道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的主电路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4AEA59F-3043-4D5E-BF42-24B1CCAC1374}"/>
              </a:ext>
            </a:extLst>
          </p:cNvPr>
          <p:cNvSpPr/>
          <p:nvPr/>
        </p:nvSpPr>
        <p:spPr>
          <a:xfrm>
            <a:off x="119628" y="3162218"/>
            <a:ext cx="1599047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捕获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比较通道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的输入部分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AB82D5A5-1A32-47F3-97CD-C67287F28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629" y="2383023"/>
            <a:ext cx="1558788" cy="757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16CDD20-4003-47B1-A638-7904D4FBF1AF}"/>
              </a:ext>
            </a:extLst>
          </p:cNvPr>
          <p:cNvSpPr/>
          <p:nvPr/>
        </p:nvSpPr>
        <p:spPr>
          <a:xfrm>
            <a:off x="1721449" y="1489286"/>
            <a:ext cx="4333683" cy="2693189"/>
          </a:xfrm>
          <a:prstGeom prst="rect">
            <a:avLst/>
          </a:prstGeom>
          <a:solidFill>
            <a:schemeClr val="accent2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90268D-D3D6-45C0-BBCF-3D22C8360BBE}"/>
              </a:ext>
            </a:extLst>
          </p:cNvPr>
          <p:cNvSpPr/>
          <p:nvPr/>
        </p:nvSpPr>
        <p:spPr>
          <a:xfrm>
            <a:off x="6052359" y="1492776"/>
            <a:ext cx="1431900" cy="2693190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B2A83F5-DD33-49D0-8189-A569CD3D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4" y="2557182"/>
            <a:ext cx="1599047" cy="590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DA7CEA9-2F50-4D98-8CF3-2B8F7E645F7A}"/>
              </a:ext>
            </a:extLst>
          </p:cNvPr>
          <p:cNvCxnSpPr>
            <a:cxnSpLocks/>
          </p:cNvCxnSpPr>
          <p:nvPr/>
        </p:nvCxnSpPr>
        <p:spPr>
          <a:xfrm>
            <a:off x="7484259" y="1492776"/>
            <a:ext cx="0" cy="68331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045D4F1-56F7-464B-A55D-0498FA4A813E}"/>
              </a:ext>
            </a:extLst>
          </p:cNvPr>
          <p:cNvCxnSpPr>
            <a:cxnSpLocks/>
          </p:cNvCxnSpPr>
          <p:nvPr/>
        </p:nvCxnSpPr>
        <p:spPr>
          <a:xfrm>
            <a:off x="6057905" y="1492776"/>
            <a:ext cx="0" cy="68331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765A3EC-DDF6-4A59-B3B1-CED1D6BCF253}"/>
              </a:ext>
            </a:extLst>
          </p:cNvPr>
          <p:cNvCxnSpPr>
            <a:cxnSpLocks/>
          </p:cNvCxnSpPr>
          <p:nvPr/>
        </p:nvCxnSpPr>
        <p:spPr>
          <a:xfrm>
            <a:off x="6052359" y="1492776"/>
            <a:ext cx="14319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86CDC65-B6AE-4D11-9217-7D1B96A5C89D}"/>
              </a:ext>
            </a:extLst>
          </p:cNvPr>
          <p:cNvCxnSpPr>
            <a:cxnSpLocks/>
          </p:cNvCxnSpPr>
          <p:nvPr/>
        </p:nvCxnSpPr>
        <p:spPr>
          <a:xfrm>
            <a:off x="6052359" y="2173814"/>
            <a:ext cx="14319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88A25EA-5F59-44E3-B88C-D975EEE68973}"/>
              </a:ext>
            </a:extLst>
          </p:cNvPr>
          <p:cNvCxnSpPr>
            <a:cxnSpLocks/>
          </p:cNvCxnSpPr>
          <p:nvPr/>
        </p:nvCxnSpPr>
        <p:spPr>
          <a:xfrm>
            <a:off x="1710541" y="2297639"/>
            <a:ext cx="68658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FF3CC01-5500-4A2A-A6F1-9787BE872E0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3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28" grpId="0" animBg="1"/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44578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捕获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比较通道的输入部分（通道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7A67B2-6E85-4D81-B44D-6B783E3F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7" y="1136424"/>
            <a:ext cx="8812606" cy="3256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A3EA2F02-AAF9-4B71-AB20-3EED2D3FACB1}"/>
              </a:ext>
            </a:extLst>
          </p:cNvPr>
          <p:cNvSpPr/>
          <p:nvPr/>
        </p:nvSpPr>
        <p:spPr>
          <a:xfrm>
            <a:off x="1549654" y="4494069"/>
            <a:ext cx="6044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14.3.4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30C912-7C7B-47D7-9C45-ADF2255E5B0C}"/>
              </a:ext>
            </a:extLst>
          </p:cNvPr>
          <p:cNvSpPr/>
          <p:nvPr/>
        </p:nvSpPr>
        <p:spPr>
          <a:xfrm>
            <a:off x="259776" y="2330265"/>
            <a:ext cx="1465795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采样频率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CKD[1:0]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D676036-EB0E-4E86-BBE4-0A48C1B213F3}"/>
              </a:ext>
            </a:extLst>
          </p:cNvPr>
          <p:cNvSpPr/>
          <p:nvPr/>
        </p:nvSpPr>
        <p:spPr>
          <a:xfrm>
            <a:off x="338665" y="1572673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3F4B089-AACB-4360-9D1F-301794F7F21F}"/>
              </a:ext>
            </a:extLst>
          </p:cNvPr>
          <p:cNvSpPr/>
          <p:nvPr/>
        </p:nvSpPr>
        <p:spPr>
          <a:xfrm>
            <a:off x="1071562" y="3375785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滤波方式选择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9D22A93-3A8D-4BF4-AE32-F4BF80D3B88C}"/>
              </a:ext>
            </a:extLst>
          </p:cNvPr>
          <p:cNvSpPr/>
          <p:nvPr/>
        </p:nvSpPr>
        <p:spPr>
          <a:xfrm>
            <a:off x="3261606" y="2491847"/>
            <a:ext cx="1728082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选择边沿检测方式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3AEB0F-5BBC-478A-A15E-E41A44F39365}"/>
              </a:ext>
            </a:extLst>
          </p:cNvPr>
          <p:cNvSpPr/>
          <p:nvPr/>
        </p:nvSpPr>
        <p:spPr>
          <a:xfrm>
            <a:off x="5970882" y="3372681"/>
            <a:ext cx="1738018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输入通道映射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CB03FD5-E986-4818-A5E7-7B8F5DCA3638}"/>
              </a:ext>
            </a:extLst>
          </p:cNvPr>
          <p:cNvSpPr/>
          <p:nvPr/>
        </p:nvSpPr>
        <p:spPr>
          <a:xfrm>
            <a:off x="7210940" y="3372681"/>
            <a:ext cx="976047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捕获分频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43C132A-A9B4-4200-934C-F0E4028C8696}"/>
              </a:ext>
            </a:extLst>
          </p:cNvPr>
          <p:cNvSpPr/>
          <p:nvPr/>
        </p:nvSpPr>
        <p:spPr>
          <a:xfrm>
            <a:off x="8167953" y="3388978"/>
            <a:ext cx="976047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使能捕获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C73AA28-F252-45C5-A832-A9666F82CD2B}"/>
              </a:ext>
            </a:extLst>
          </p:cNvPr>
          <p:cNvSpPr/>
          <p:nvPr/>
        </p:nvSpPr>
        <p:spPr>
          <a:xfrm>
            <a:off x="7458859" y="1954701"/>
            <a:ext cx="1728081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分频后的捕获信号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449DA4-A49E-4CDE-B7C1-C316B6D5503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7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1" grpId="0"/>
      <p:bldP spid="33" grpId="0"/>
      <p:bldP spid="34" grpId="0"/>
      <p:bldP spid="36" grpId="0"/>
      <p:bldP spid="38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8D4B8918-1A3B-47D4-B504-8FE6DA099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193" y="1027579"/>
            <a:ext cx="7049013" cy="3426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捕获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比较通道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的主电路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---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输入部分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629328-67FC-43C0-9476-9A9A9BE2658F}"/>
              </a:ext>
            </a:extLst>
          </p:cNvPr>
          <p:cNvSpPr/>
          <p:nvPr/>
        </p:nvSpPr>
        <p:spPr>
          <a:xfrm>
            <a:off x="4917295" y="2582326"/>
            <a:ext cx="992722" cy="529132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80DA91-B44B-48F0-82F7-D0D70CB9E315}"/>
              </a:ext>
            </a:extLst>
          </p:cNvPr>
          <p:cNvSpPr/>
          <p:nvPr/>
        </p:nvSpPr>
        <p:spPr>
          <a:xfrm>
            <a:off x="5176248" y="3328988"/>
            <a:ext cx="733770" cy="548122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C31E79-1F6D-46E3-993E-589E3348699C}"/>
              </a:ext>
            </a:extLst>
          </p:cNvPr>
          <p:cNvSpPr/>
          <p:nvPr/>
        </p:nvSpPr>
        <p:spPr>
          <a:xfrm>
            <a:off x="5910019" y="1990122"/>
            <a:ext cx="2834187" cy="2463929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01910D-8572-440B-AE45-CAF0C58DBD84}"/>
              </a:ext>
            </a:extLst>
          </p:cNvPr>
          <p:cNvSpPr/>
          <p:nvPr/>
        </p:nvSpPr>
        <p:spPr>
          <a:xfrm>
            <a:off x="207745" y="2952630"/>
            <a:ext cx="1570620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CC1S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配置为输入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E5D383-F2A4-42E5-8FF8-81BC561C6DB9}"/>
              </a:ext>
            </a:extLst>
          </p:cNvPr>
          <p:cNvSpPr/>
          <p:nvPr/>
        </p:nvSpPr>
        <p:spPr>
          <a:xfrm>
            <a:off x="511629" y="2220778"/>
            <a:ext cx="1187587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读操作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7E867C4-5ECC-416D-AB20-9D4E81147DA2}"/>
              </a:ext>
            </a:extLst>
          </p:cNvPr>
          <p:cNvSpPr/>
          <p:nvPr/>
        </p:nvSpPr>
        <p:spPr>
          <a:xfrm>
            <a:off x="599275" y="3387431"/>
            <a:ext cx="1095918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捕获到信号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389F6CC-7230-4F61-B65B-8B7C791F5F56}"/>
              </a:ext>
            </a:extLst>
          </p:cNvPr>
          <p:cNvSpPr/>
          <p:nvPr/>
        </p:nvSpPr>
        <p:spPr>
          <a:xfrm>
            <a:off x="3363120" y="2798096"/>
            <a:ext cx="1321608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不可直接访问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A092829-BA17-492F-BD8E-C04A91D64673}"/>
              </a:ext>
            </a:extLst>
          </p:cNvPr>
          <p:cNvSpPr/>
          <p:nvPr/>
        </p:nvSpPr>
        <p:spPr>
          <a:xfrm>
            <a:off x="2399081" y="1430779"/>
            <a:ext cx="1876953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程序员读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CCR1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21BE965-424A-43D3-B4D4-7D29307F0771}"/>
              </a:ext>
            </a:extLst>
          </p:cNvPr>
          <p:cNvCxnSpPr>
            <a:cxnSpLocks/>
          </p:cNvCxnSpPr>
          <p:nvPr/>
        </p:nvCxnSpPr>
        <p:spPr>
          <a:xfrm>
            <a:off x="3455269" y="1812807"/>
            <a:ext cx="754342" cy="5171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44E56258-89E6-44FC-8311-A2A748771F13}"/>
              </a:ext>
            </a:extLst>
          </p:cNvPr>
          <p:cNvSpPr/>
          <p:nvPr/>
        </p:nvSpPr>
        <p:spPr>
          <a:xfrm>
            <a:off x="4908420" y="2573441"/>
            <a:ext cx="1001597" cy="529132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A946997-9F58-4301-9A41-BC978F2A7A41}"/>
              </a:ext>
            </a:extLst>
          </p:cNvPr>
          <p:cNvSpPr/>
          <p:nvPr/>
        </p:nvSpPr>
        <p:spPr>
          <a:xfrm>
            <a:off x="5170262" y="3320103"/>
            <a:ext cx="739756" cy="548122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CDB242A-400E-4A8F-8B1A-A4222262E6BD}"/>
              </a:ext>
            </a:extLst>
          </p:cNvPr>
          <p:cNvSpPr/>
          <p:nvPr/>
        </p:nvSpPr>
        <p:spPr>
          <a:xfrm>
            <a:off x="1962658" y="4501775"/>
            <a:ext cx="6044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14.3.4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D87B895-9F78-432D-A926-0A84B28794AE}"/>
              </a:ext>
            </a:extLst>
          </p:cNvPr>
          <p:cNvSpPr/>
          <p:nvPr/>
        </p:nvSpPr>
        <p:spPr>
          <a:xfrm>
            <a:off x="5910019" y="1990122"/>
            <a:ext cx="2834187" cy="2464465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8361EAB-B000-4730-BA14-34E0DC088605}"/>
              </a:ext>
            </a:extLst>
          </p:cNvPr>
          <p:cNvSpPr/>
          <p:nvPr/>
        </p:nvSpPr>
        <p:spPr>
          <a:xfrm>
            <a:off x="4800384" y="4133036"/>
            <a:ext cx="1109633" cy="325458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017E508-0F3B-4058-82DA-539435F80F22}"/>
              </a:ext>
            </a:extLst>
          </p:cNvPr>
          <p:cNvSpPr/>
          <p:nvPr/>
        </p:nvSpPr>
        <p:spPr>
          <a:xfrm>
            <a:off x="4800383" y="4133035"/>
            <a:ext cx="1109633" cy="322087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691A84-07D3-4D71-8758-5464BA134A04}"/>
              </a:ext>
            </a:extLst>
          </p:cNvPr>
          <p:cNvSpPr/>
          <p:nvPr/>
        </p:nvSpPr>
        <p:spPr>
          <a:xfrm>
            <a:off x="745948" y="3634309"/>
            <a:ext cx="949246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捕获使能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8DFD258-940C-4F4F-98F8-2EDBC9DC6F9C}"/>
              </a:ext>
            </a:extLst>
          </p:cNvPr>
          <p:cNvSpPr/>
          <p:nvPr/>
        </p:nvSpPr>
        <p:spPr>
          <a:xfrm>
            <a:off x="152190" y="3960297"/>
            <a:ext cx="1638618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软件产生捕获事件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E12E7D-FE33-406D-96FB-ECF91B2358E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3" grpId="0"/>
      <p:bldP spid="34" grpId="0"/>
      <p:bldP spid="38" grpId="0"/>
      <p:bldP spid="39" grpId="0"/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，通用定时器输入捕获实验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30" y="1626302"/>
            <a:ext cx="6456492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，通用定时器输入捕获部分框图介绍（熟悉）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，通用定时器输入捕获脉宽测量原理（掌握）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，通用定时器输入捕获实验配置步骤（掌握）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，编程实战：通用定时器输入捕获实验（掌握）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A3BCA8-C8FC-449C-8117-98CB444C848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01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5000845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3.5.2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，通用定时器输入捕获脉宽测量原理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D27AE0-70FF-4491-82EB-E75AB1F35ADF}"/>
              </a:ext>
            </a:extLst>
          </p:cNvPr>
          <p:cNvSpPr/>
          <p:nvPr/>
        </p:nvSpPr>
        <p:spPr>
          <a:xfrm>
            <a:off x="541999" y="1605078"/>
            <a:ext cx="3047867" cy="1900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以捕获测量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高电平脉宽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为例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假设：递增计数模式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：自动重装载寄存器的值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CCRx1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时间点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的值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CCRx2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时间点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的值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217FA9-B073-4DAC-9EF3-C1424BA88762}"/>
              </a:ext>
            </a:extLst>
          </p:cNvPr>
          <p:cNvSpPr/>
          <p:nvPr/>
        </p:nvSpPr>
        <p:spPr>
          <a:xfrm>
            <a:off x="2091964" y="4348409"/>
            <a:ext cx="5607000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高电平期间，计时器计数的个数：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 </a:t>
            </a: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 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(ARR+1) + CCRx2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3620E6-9BA2-4341-A1EA-BBAEEBBB2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66" y="1213899"/>
            <a:ext cx="4860908" cy="2994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9ABB78-4D3C-46DF-B69D-9DBCD179ACD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571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34186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定时器分类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FD58D17-6A23-49A9-99B2-92693C6839D2}"/>
              </a:ext>
            </a:extLst>
          </p:cNvPr>
          <p:cNvSpPr/>
          <p:nvPr/>
        </p:nvSpPr>
        <p:spPr>
          <a:xfrm>
            <a:off x="1114276" y="2748442"/>
            <a:ext cx="1665146" cy="332226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定时器</a:t>
            </a:r>
            <a:endParaRPr lang="zh-CN" altLang="en-US" sz="20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A244D5B-24FE-424F-A042-18040A32F0E7}"/>
              </a:ext>
            </a:extLst>
          </p:cNvPr>
          <p:cNvCxnSpPr>
            <a:cxnSpLocks/>
          </p:cNvCxnSpPr>
          <p:nvPr/>
        </p:nvCxnSpPr>
        <p:spPr>
          <a:xfrm>
            <a:off x="3052996" y="1791684"/>
            <a:ext cx="10844" cy="234668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B6305D0-13FE-44A9-A6C9-4BB46E9455C7}"/>
              </a:ext>
            </a:extLst>
          </p:cNvPr>
          <p:cNvCxnSpPr>
            <a:cxnSpLocks/>
          </p:cNvCxnSpPr>
          <p:nvPr/>
        </p:nvCxnSpPr>
        <p:spPr>
          <a:xfrm>
            <a:off x="2785155" y="2909439"/>
            <a:ext cx="258088" cy="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1D592F3-E183-41CB-9A9D-33ED95C1BBC2}"/>
              </a:ext>
            </a:extLst>
          </p:cNvPr>
          <p:cNvCxnSpPr>
            <a:cxnSpLocks/>
          </p:cNvCxnSpPr>
          <p:nvPr/>
        </p:nvCxnSpPr>
        <p:spPr>
          <a:xfrm>
            <a:off x="3043243" y="1791684"/>
            <a:ext cx="428124" cy="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AD7A1897-8E63-4AAE-B59A-82576A16FE15}"/>
              </a:ext>
            </a:extLst>
          </p:cNvPr>
          <p:cNvSpPr/>
          <p:nvPr/>
        </p:nvSpPr>
        <p:spPr>
          <a:xfrm>
            <a:off x="5493492" y="3503038"/>
            <a:ext cx="1745504" cy="296562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低功耗定时器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89F1296-9E17-488C-BAD4-49516E07C78B}"/>
              </a:ext>
            </a:extLst>
          </p:cNvPr>
          <p:cNvSpPr/>
          <p:nvPr/>
        </p:nvSpPr>
        <p:spPr>
          <a:xfrm>
            <a:off x="3471367" y="1638952"/>
            <a:ext cx="1472535" cy="290793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常规定时器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DF4CC4C-6D02-41B6-BF36-A706A3C32F25}"/>
              </a:ext>
            </a:extLst>
          </p:cNvPr>
          <p:cNvSpPr/>
          <p:nvPr/>
        </p:nvSpPr>
        <p:spPr>
          <a:xfrm>
            <a:off x="5472025" y="1273982"/>
            <a:ext cx="1751064" cy="285293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基本定时器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9178CE13-59A5-4B1F-AF6D-F63D14F37F68}"/>
              </a:ext>
            </a:extLst>
          </p:cNvPr>
          <p:cNvCxnSpPr>
            <a:cxnSpLocks/>
          </p:cNvCxnSpPr>
          <p:nvPr/>
        </p:nvCxnSpPr>
        <p:spPr>
          <a:xfrm>
            <a:off x="4949761" y="1782534"/>
            <a:ext cx="258088" cy="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8030A63B-45D7-4E3C-9D28-C6E5D925C2C2}"/>
              </a:ext>
            </a:extLst>
          </p:cNvPr>
          <p:cNvSpPr/>
          <p:nvPr/>
        </p:nvSpPr>
        <p:spPr>
          <a:xfrm>
            <a:off x="5472480" y="1633113"/>
            <a:ext cx="1751065" cy="275093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通用定时器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286DECE-29E8-4086-B287-D51EDC5BE5C7}"/>
              </a:ext>
            </a:extLst>
          </p:cNvPr>
          <p:cNvSpPr/>
          <p:nvPr/>
        </p:nvSpPr>
        <p:spPr>
          <a:xfrm>
            <a:off x="5478310" y="1982044"/>
            <a:ext cx="1751066" cy="277805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高级定时器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DD268D2-AE5B-41F0-B07F-5A9CAA7A356D}"/>
              </a:ext>
            </a:extLst>
          </p:cNvPr>
          <p:cNvCxnSpPr>
            <a:cxnSpLocks/>
          </p:cNvCxnSpPr>
          <p:nvPr/>
        </p:nvCxnSpPr>
        <p:spPr>
          <a:xfrm>
            <a:off x="5223736" y="1416628"/>
            <a:ext cx="0" cy="70743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5E6737E-1D6B-4504-B646-B2D354C20272}"/>
              </a:ext>
            </a:extLst>
          </p:cNvPr>
          <p:cNvCxnSpPr>
            <a:cxnSpLocks/>
          </p:cNvCxnSpPr>
          <p:nvPr/>
        </p:nvCxnSpPr>
        <p:spPr>
          <a:xfrm>
            <a:off x="5207849" y="1416628"/>
            <a:ext cx="258088" cy="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D5CF9EE-7F5F-445F-8C37-61A50C1709DF}"/>
              </a:ext>
            </a:extLst>
          </p:cNvPr>
          <p:cNvCxnSpPr>
            <a:cxnSpLocks/>
          </p:cNvCxnSpPr>
          <p:nvPr/>
        </p:nvCxnSpPr>
        <p:spPr>
          <a:xfrm>
            <a:off x="5207849" y="1784337"/>
            <a:ext cx="258088" cy="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6D3A491-0251-49DA-946B-00D869EF2F5D}"/>
              </a:ext>
            </a:extLst>
          </p:cNvPr>
          <p:cNvCxnSpPr>
            <a:cxnSpLocks/>
          </p:cNvCxnSpPr>
          <p:nvPr/>
        </p:nvCxnSpPr>
        <p:spPr>
          <a:xfrm>
            <a:off x="5214393" y="2118085"/>
            <a:ext cx="258088" cy="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0B643C55-73BD-4A6B-8408-7BBA5770ACAB}"/>
              </a:ext>
            </a:extLst>
          </p:cNvPr>
          <p:cNvSpPr/>
          <p:nvPr/>
        </p:nvSpPr>
        <p:spPr>
          <a:xfrm>
            <a:off x="5499033" y="3985687"/>
            <a:ext cx="1752045" cy="298162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SysTick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定时器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31111F5-04C9-4FBD-A5A8-CAF866D3E832}"/>
              </a:ext>
            </a:extLst>
          </p:cNvPr>
          <p:cNvSpPr/>
          <p:nvPr/>
        </p:nvSpPr>
        <p:spPr>
          <a:xfrm>
            <a:off x="5489153" y="2406456"/>
            <a:ext cx="1754183" cy="273428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独立看门狗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363DF8A-3F54-4045-92D3-AD92A9F57CD5}"/>
              </a:ext>
            </a:extLst>
          </p:cNvPr>
          <p:cNvSpPr/>
          <p:nvPr/>
        </p:nvSpPr>
        <p:spPr>
          <a:xfrm>
            <a:off x="5499033" y="2755387"/>
            <a:ext cx="1744305" cy="302646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窗口看门狗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8F72D67-7A6B-4A0F-B98D-95C4737B7EB1}"/>
              </a:ext>
            </a:extLst>
          </p:cNvPr>
          <p:cNvSpPr/>
          <p:nvPr/>
        </p:nvSpPr>
        <p:spPr>
          <a:xfrm>
            <a:off x="5497835" y="3132089"/>
            <a:ext cx="1745504" cy="298161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实时时钟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BF321B8-AC37-4229-B263-B513AB428A7E}"/>
              </a:ext>
            </a:extLst>
          </p:cNvPr>
          <p:cNvSpPr/>
          <p:nvPr/>
        </p:nvSpPr>
        <p:spPr>
          <a:xfrm>
            <a:off x="3490184" y="2764720"/>
            <a:ext cx="1472535" cy="290793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专用定时器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EF7FF9E8-5106-47C2-A49E-2DF9198BBEB0}"/>
              </a:ext>
            </a:extLst>
          </p:cNvPr>
          <p:cNvCxnSpPr>
            <a:cxnSpLocks/>
          </p:cNvCxnSpPr>
          <p:nvPr/>
        </p:nvCxnSpPr>
        <p:spPr>
          <a:xfrm>
            <a:off x="5202118" y="2539487"/>
            <a:ext cx="270362" cy="1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6D00F7FB-F811-4513-BE51-ECC225FD6456}"/>
              </a:ext>
            </a:extLst>
          </p:cNvPr>
          <p:cNvCxnSpPr>
            <a:cxnSpLocks/>
          </p:cNvCxnSpPr>
          <p:nvPr/>
        </p:nvCxnSpPr>
        <p:spPr>
          <a:xfrm>
            <a:off x="4969259" y="2909439"/>
            <a:ext cx="522035" cy="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3F2DDC6B-B4AF-41BB-B549-F06E12020E1E}"/>
              </a:ext>
            </a:extLst>
          </p:cNvPr>
          <p:cNvCxnSpPr>
            <a:cxnSpLocks/>
          </p:cNvCxnSpPr>
          <p:nvPr/>
        </p:nvCxnSpPr>
        <p:spPr>
          <a:xfrm>
            <a:off x="5223736" y="3281169"/>
            <a:ext cx="264628" cy="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C3259006-1197-4A19-B879-213762681799}"/>
              </a:ext>
            </a:extLst>
          </p:cNvPr>
          <p:cNvCxnSpPr>
            <a:cxnSpLocks/>
          </p:cNvCxnSpPr>
          <p:nvPr/>
        </p:nvCxnSpPr>
        <p:spPr>
          <a:xfrm>
            <a:off x="5211287" y="2539487"/>
            <a:ext cx="2130" cy="1111832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96310CB-529A-4A71-A9E0-7939F5F17F34}"/>
              </a:ext>
            </a:extLst>
          </p:cNvPr>
          <p:cNvCxnSpPr>
            <a:cxnSpLocks/>
          </p:cNvCxnSpPr>
          <p:nvPr/>
        </p:nvCxnSpPr>
        <p:spPr>
          <a:xfrm>
            <a:off x="3056327" y="2914555"/>
            <a:ext cx="428124" cy="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1E1FE3A3-912C-4A42-AE07-40B89700EAAD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56327" y="4134768"/>
            <a:ext cx="433974" cy="3598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E21E85E-42AD-4FD3-A54D-FBF1B55DB71F}"/>
              </a:ext>
            </a:extLst>
          </p:cNvPr>
          <p:cNvCxnSpPr>
            <a:cxnSpLocks/>
          </p:cNvCxnSpPr>
          <p:nvPr/>
        </p:nvCxnSpPr>
        <p:spPr>
          <a:xfrm>
            <a:off x="5211287" y="3646363"/>
            <a:ext cx="287868" cy="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2FB005F3-3155-426D-A288-61C63081332A}"/>
              </a:ext>
            </a:extLst>
          </p:cNvPr>
          <p:cNvSpPr/>
          <p:nvPr/>
        </p:nvSpPr>
        <p:spPr>
          <a:xfrm>
            <a:off x="3490301" y="3989371"/>
            <a:ext cx="1472535" cy="290793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内核定时器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9075E83-2055-4E58-9004-ED4B18A73900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4969259" y="4134767"/>
            <a:ext cx="529774" cy="1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E6F24E2-D017-429D-B4EA-E6F3122E33D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69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3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51355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3.5.3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，通用定时器输入捕获实验配置步骤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543A1F6-F4F6-49F1-A762-72EA0955E39A}"/>
              </a:ext>
            </a:extLst>
          </p:cNvPr>
          <p:cNvSpPr/>
          <p:nvPr/>
        </p:nvSpPr>
        <p:spPr>
          <a:xfrm>
            <a:off x="489421" y="1193484"/>
            <a:ext cx="3379753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，配置定时器基础工作参数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FD64FBF-B91B-4BEE-9AC8-88CE38FD6008}"/>
              </a:ext>
            </a:extLst>
          </p:cNvPr>
          <p:cNvSpPr/>
          <p:nvPr/>
        </p:nvSpPr>
        <p:spPr>
          <a:xfrm>
            <a:off x="489421" y="1652514"/>
            <a:ext cx="3379753" cy="275846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，定时器输入捕获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9BE0A9-A4CD-42F7-B6A7-7CD6927100AC}"/>
              </a:ext>
            </a:extLst>
          </p:cNvPr>
          <p:cNvSpPr/>
          <p:nvPr/>
        </p:nvSpPr>
        <p:spPr>
          <a:xfrm>
            <a:off x="478141" y="2085609"/>
            <a:ext cx="3391031" cy="273296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，配置输入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通道映射、捕获边沿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EC2A6E4-12D6-4757-808D-101B27673211}"/>
              </a:ext>
            </a:extLst>
          </p:cNvPr>
          <p:cNvSpPr/>
          <p:nvPr/>
        </p:nvSpPr>
        <p:spPr>
          <a:xfrm>
            <a:off x="472396" y="2521707"/>
            <a:ext cx="3387201" cy="27329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，设置优先级，使能中断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61DC70F-362F-4F51-84AD-BD06273F8A54}"/>
              </a:ext>
            </a:extLst>
          </p:cNvPr>
          <p:cNvSpPr/>
          <p:nvPr/>
        </p:nvSpPr>
        <p:spPr>
          <a:xfrm>
            <a:off x="470481" y="2953779"/>
            <a:ext cx="3391032" cy="273296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，使能定时器更新中断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4BF3D-33D1-4CB4-8586-DB04A2483D8A}"/>
              </a:ext>
            </a:extLst>
          </p:cNvPr>
          <p:cNvSpPr/>
          <p:nvPr/>
        </p:nvSpPr>
        <p:spPr>
          <a:xfrm>
            <a:off x="3865344" y="1174124"/>
            <a:ext cx="2951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HAL_TIM_IC_Init()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CC8807-3A42-4E31-BFCA-109A7A55DAB7}"/>
              </a:ext>
            </a:extLst>
          </p:cNvPr>
          <p:cNvSpPr/>
          <p:nvPr/>
        </p:nvSpPr>
        <p:spPr>
          <a:xfrm>
            <a:off x="3858478" y="1634262"/>
            <a:ext cx="4796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HAL_TIM_IC_MspInit()    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E28E1E-A382-4567-81B6-6A50D040BC02}"/>
              </a:ext>
            </a:extLst>
          </p:cNvPr>
          <p:cNvSpPr/>
          <p:nvPr/>
        </p:nvSpPr>
        <p:spPr>
          <a:xfrm>
            <a:off x="3865344" y="2049118"/>
            <a:ext cx="3105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HAL_TIM_IC_ConfigChannel()</a:t>
            </a:r>
            <a:endParaRPr lang="zh-CN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3A16EC-8F76-4AC1-855C-05E0DD5B67F6}"/>
              </a:ext>
            </a:extLst>
          </p:cNvPr>
          <p:cNvSpPr/>
          <p:nvPr/>
        </p:nvSpPr>
        <p:spPr>
          <a:xfrm>
            <a:off x="3865344" y="2504466"/>
            <a:ext cx="44442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HAL_NVIC_SetPriority()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HAL_NVIC_EnableIRQ()</a:t>
            </a:r>
            <a:endParaRPr lang="zh-CN" altLang="en-US" sz="1400">
              <a:solidFill>
                <a:srgbClr val="00206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D5A0536-57AA-45AF-8E54-B80F57B9413C}"/>
              </a:ext>
            </a:extLst>
          </p:cNvPr>
          <p:cNvSpPr/>
          <p:nvPr/>
        </p:nvSpPr>
        <p:spPr>
          <a:xfrm>
            <a:off x="3865344" y="2946705"/>
            <a:ext cx="29079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__HAL_TIM_ENABLE_IT()</a:t>
            </a:r>
            <a:endParaRPr lang="zh-CN" altLang="en-US" sz="140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DA4B7902-F1D5-4C3D-AE68-88D460958ED2}"/>
              </a:ext>
            </a:extLst>
          </p:cNvPr>
          <p:cNvSpPr/>
          <p:nvPr/>
        </p:nvSpPr>
        <p:spPr>
          <a:xfrm>
            <a:off x="467446" y="3385850"/>
            <a:ext cx="3394068" cy="269196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，使能捕获、捕获中断及计数器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91A31A4-B411-41F2-A5AA-BC36A6878B03}"/>
              </a:ext>
            </a:extLst>
          </p:cNvPr>
          <p:cNvSpPr/>
          <p:nvPr/>
        </p:nvSpPr>
        <p:spPr>
          <a:xfrm>
            <a:off x="3865344" y="3353700"/>
            <a:ext cx="34878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HAL_TIM_IC_Start_IT()</a:t>
            </a:r>
            <a:endParaRPr lang="zh-CN" altLang="en-US" sz="140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88A8F7C-969B-4216-A3C3-3863DF50AECD}"/>
              </a:ext>
            </a:extLst>
          </p:cNvPr>
          <p:cNvSpPr/>
          <p:nvPr/>
        </p:nvSpPr>
        <p:spPr>
          <a:xfrm>
            <a:off x="467444" y="3813821"/>
            <a:ext cx="3391033" cy="269196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，编写中断服务函数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C85189A0-D9FE-4471-AD20-F5D65C8A688E}"/>
              </a:ext>
            </a:extLst>
          </p:cNvPr>
          <p:cNvSpPr/>
          <p:nvPr/>
        </p:nvSpPr>
        <p:spPr>
          <a:xfrm>
            <a:off x="467443" y="4243537"/>
            <a:ext cx="3391033" cy="269196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，编写更新中断和捕获回调函数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0AF8045-D402-42F8-9B97-C26A9DBAF36E}"/>
              </a:ext>
            </a:extLst>
          </p:cNvPr>
          <p:cNvSpPr/>
          <p:nvPr/>
        </p:nvSpPr>
        <p:spPr>
          <a:xfrm>
            <a:off x="3868381" y="3794530"/>
            <a:ext cx="4808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TIMx_IRQHandler()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 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HAL_TIM_IRQHandler</a:t>
            </a:r>
            <a:r>
              <a:rPr lang="en-US" altLang="zh-CN" sz="1400"/>
              <a:t>()</a:t>
            </a:r>
            <a:endParaRPr lang="zh-CN" altLang="en-US" sz="140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3297393-972E-411D-9571-7209C1351882}"/>
              </a:ext>
            </a:extLst>
          </p:cNvPr>
          <p:cNvSpPr/>
          <p:nvPr/>
        </p:nvSpPr>
        <p:spPr>
          <a:xfrm>
            <a:off x="3868381" y="4253853"/>
            <a:ext cx="4808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HAL_TIM_PeriodElapsedCallback() HAL_TIM_IC_CaptureCallback()</a:t>
            </a:r>
            <a:endParaRPr lang="zh-CN" altLang="en-US" sz="14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95E6A6-987A-401F-8F4A-7050405BD60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975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7" grpId="0" animBg="1"/>
      <p:bldP spid="28" grpId="0"/>
      <p:bldP spid="34" grpId="0" animBg="1"/>
      <p:bldP spid="35" grpId="0" animBg="1"/>
      <p:bldP spid="36" grpId="0"/>
      <p:bldP spid="3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库函数介绍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FF99F1D-2AF9-4E17-851F-91ED1F274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46022"/>
              </p:ext>
            </p:extLst>
          </p:nvPr>
        </p:nvGraphicFramePr>
        <p:xfrm>
          <a:off x="401977" y="1382293"/>
          <a:ext cx="8340045" cy="308206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243816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1682563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3413666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470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函数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主要寄存器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主要功能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ARR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PSC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初始化定时器基础参数</a:t>
                      </a:r>
                      <a:endParaRPr 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HAL_TIM_IC_MspInit()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存放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NVIC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CLOCK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初始化代码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HAL_TIM_IC_ConfigChannel()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CCMRx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endParaRPr lang="zh-CN" altLang="en-US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配置通道映射、捕获边沿、分频、滤波等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97325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__HAL_TIM_ENABLE_IT()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DIER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使能更新中断等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HAL_TIM_IC_Start_IT()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DIER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使能输入捕获、捕获中断并启动计数器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HAL_TIM_IRQHandler()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SR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定时器中断处理公用函数，处理各种中断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39668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HAL_TIM_PeriodElapsedCallback()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定时器更新中断回调函数，由用户重定义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1134729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HAL_TIM_IC_CaptureCallback()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定时器输入捕获回调函数，由用户重定义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27556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D9E1B2A-4377-4BAF-806A-92FDE0958AD9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45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DA8BFE-CA5D-4892-BF07-3834FDECC194}"/>
              </a:ext>
            </a:extLst>
          </p:cNvPr>
          <p:cNvSpPr txBox="1"/>
          <p:nvPr/>
        </p:nvSpPr>
        <p:spPr>
          <a:xfrm>
            <a:off x="699911" y="1737808"/>
            <a:ext cx="774417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</a:p>
          <a:p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ICPolarity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输入捕获触发方式选择，比如上升、下降</a:t>
            </a:r>
            <a:r>
              <a:rPr lang="zh-CN" altLang="en-US" sz="1600">
                <a:solidFill>
                  <a:srgbClr val="8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沿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捕获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ICSelection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输入捕获选择，用于设置映射关系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ICPrescaler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输入捕获分频系数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ICFilter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输入捕获滤波器设置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TIM_IC_InitTypeDef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6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0FDE47-90CB-4B12-9518-0668E5D1C83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，通用定时器输入捕获实验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30" y="1626302"/>
            <a:ext cx="6456492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，通用定时器输入捕获部分框图介绍（熟悉）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，通用定时器输入捕获脉宽测量原理（掌握）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，通用定时器输入捕获实验配置步骤（掌握）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3.5.4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，编程实战：通用定时器输入捕获实验（掌握）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28DA83-A5DA-48F3-AB09-12E642D0343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37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/>
              <p:nvPr/>
            </p:nvSpPr>
            <p:spPr>
              <a:xfrm>
                <a:off x="3428183" y="2105381"/>
                <a:ext cx="3269045" cy="633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n-US" altLang="zh-CN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out</m:t>
                      </m:r>
                      <m:r>
                        <a:rPr lang="en-US" altLang="zh-CN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 </m:t>
                      </m:r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+1)∗(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𝑃𝑆𝐶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183" y="2105381"/>
                <a:ext cx="3269045" cy="6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43048480-9ABA-4A53-A6FE-220BE3BF7C00}"/>
              </a:ext>
            </a:extLst>
          </p:cNvPr>
          <p:cNvSpPr txBox="1"/>
          <p:nvPr/>
        </p:nvSpPr>
        <p:spPr>
          <a:xfrm>
            <a:off x="1016163" y="2983253"/>
            <a:ext cx="5074349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1MHz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计数频率为例，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PSC=71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ARR=65535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06D1D398-A415-4053-A29C-FA9835E57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687480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3.5.4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，编程实战：通用定时器输入捕获实验（战舰为例）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72B50E-872B-4CCE-88A3-0643528D640B}"/>
              </a:ext>
            </a:extLst>
          </p:cNvPr>
          <p:cNvSpPr txBox="1"/>
          <p:nvPr/>
        </p:nvSpPr>
        <p:spPr>
          <a:xfrm>
            <a:off x="580827" y="1275298"/>
            <a:ext cx="7236104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来捕获按键高电平脉宽时间，通过串口打印出来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FF8A82-346E-4620-97D3-69B05828AF68}"/>
              </a:ext>
            </a:extLst>
          </p:cNvPr>
          <p:cNvSpPr txBox="1"/>
          <p:nvPr/>
        </p:nvSpPr>
        <p:spPr>
          <a:xfrm>
            <a:off x="731132" y="2189539"/>
            <a:ext cx="3467747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，确定计数器工作频率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A5EAEA-6042-4F41-8E7A-7857A9A277E3}"/>
              </a:ext>
            </a:extLst>
          </p:cNvPr>
          <p:cNvSpPr txBox="1"/>
          <p:nvPr/>
        </p:nvSpPr>
        <p:spPr>
          <a:xfrm>
            <a:off x="731132" y="3704995"/>
            <a:ext cx="8147110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，配置输入捕获方式：上升沿捕获、输入通道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映射在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上、不分频、不滤波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1426F5-7825-4618-A66E-DB025E9B387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803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16" grpId="0"/>
      <p:bldP spid="17" grpId="0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，通用定时器脉冲计数实验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30" y="1507480"/>
            <a:ext cx="6456492" cy="124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，脉冲计数实验原理（熟悉）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，通用定时器脉冲计数实验配置步骤（掌握）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，编程实战：通用定时器脉冲计数实验（掌握）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58508F-DD7D-40AC-AE0C-45B9E64FF30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65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" y="-1903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3.6.1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，脉冲计数实验原理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6B76B7-0637-41D3-9897-2A625637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2" y="457307"/>
            <a:ext cx="8251120" cy="4571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8A4D4A-BB3F-4841-9D0A-7C9CD02F5806}"/>
              </a:ext>
            </a:extLst>
          </p:cNvPr>
          <p:cNvSpPr/>
          <p:nvPr/>
        </p:nvSpPr>
        <p:spPr>
          <a:xfrm>
            <a:off x="480920" y="3902152"/>
            <a:ext cx="3043309" cy="1127043"/>
          </a:xfrm>
          <a:prstGeom prst="rect">
            <a:avLst/>
          </a:prstGeom>
          <a:solidFill>
            <a:schemeClr val="accent2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5626C3-CBE4-4CF2-8E0F-39ED95F2ECED}"/>
              </a:ext>
            </a:extLst>
          </p:cNvPr>
          <p:cNvSpPr/>
          <p:nvPr/>
        </p:nvSpPr>
        <p:spPr>
          <a:xfrm>
            <a:off x="3346450" y="3009972"/>
            <a:ext cx="3801110" cy="87643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10862D-24FD-4E33-A7AC-AA649DA2F1CF}"/>
              </a:ext>
            </a:extLst>
          </p:cNvPr>
          <p:cNvSpPr/>
          <p:nvPr/>
        </p:nvSpPr>
        <p:spPr>
          <a:xfrm>
            <a:off x="5289712" y="1084561"/>
            <a:ext cx="558637" cy="1525290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8A7D3A-BB9D-477F-ACF5-39425BDC8866}"/>
              </a:ext>
            </a:extLst>
          </p:cNvPr>
          <p:cNvSpPr/>
          <p:nvPr/>
        </p:nvSpPr>
        <p:spPr>
          <a:xfrm>
            <a:off x="5848349" y="1478032"/>
            <a:ext cx="622301" cy="701044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7B12DA-6EE0-4D2A-94F6-F684724DE011}"/>
              </a:ext>
            </a:extLst>
          </p:cNvPr>
          <p:cNvSpPr/>
          <p:nvPr/>
        </p:nvSpPr>
        <p:spPr>
          <a:xfrm>
            <a:off x="4367213" y="2264242"/>
            <a:ext cx="922499" cy="564683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D366B2D-9AB8-45BA-B1F2-953F7FA40765}"/>
              </a:ext>
            </a:extLst>
          </p:cNvPr>
          <p:cNvSpPr/>
          <p:nvPr/>
        </p:nvSpPr>
        <p:spPr>
          <a:xfrm>
            <a:off x="1283818" y="2887747"/>
            <a:ext cx="1465795" cy="102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或者通道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输入作为计数器的时钟源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80A6C5-4FFB-44C3-8E01-C7092A215A6D}"/>
              </a:ext>
            </a:extLst>
          </p:cNvPr>
          <p:cNvSpPr/>
          <p:nvPr/>
        </p:nvSpPr>
        <p:spPr>
          <a:xfrm>
            <a:off x="5932092" y="2080920"/>
            <a:ext cx="2730986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从模式选择：外部时钟模式</a:t>
            </a:r>
            <a:r>
              <a:rPr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1B0A983-C714-483D-9E01-1626435A31ED}"/>
              </a:ext>
            </a:extLst>
          </p:cNvPr>
          <p:cNvCxnSpPr>
            <a:cxnSpLocks/>
          </p:cNvCxnSpPr>
          <p:nvPr/>
        </p:nvCxnSpPr>
        <p:spPr>
          <a:xfrm>
            <a:off x="3108437" y="3975178"/>
            <a:ext cx="0" cy="14038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767100E-3946-4DC8-9121-4CCAE43AEB04}"/>
              </a:ext>
            </a:extLst>
          </p:cNvPr>
          <p:cNvCxnSpPr>
            <a:cxnSpLocks/>
          </p:cNvCxnSpPr>
          <p:nvPr/>
        </p:nvCxnSpPr>
        <p:spPr>
          <a:xfrm>
            <a:off x="3072719" y="4873980"/>
            <a:ext cx="45151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84E03E8-7600-4722-98C0-2642CFFE087B}"/>
              </a:ext>
            </a:extLst>
          </p:cNvPr>
          <p:cNvCxnSpPr>
            <a:cxnSpLocks/>
          </p:cNvCxnSpPr>
          <p:nvPr/>
        </p:nvCxnSpPr>
        <p:spPr>
          <a:xfrm>
            <a:off x="3072719" y="4733048"/>
            <a:ext cx="45151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F108876-7D17-40BF-B8C1-F5FE19213ACA}"/>
              </a:ext>
            </a:extLst>
          </p:cNvPr>
          <p:cNvCxnSpPr>
            <a:cxnSpLocks/>
          </p:cNvCxnSpPr>
          <p:nvPr/>
        </p:nvCxnSpPr>
        <p:spPr>
          <a:xfrm>
            <a:off x="3097891" y="3975178"/>
            <a:ext cx="42633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4B0BABB-45BB-45C8-AE76-448FBE04194B}"/>
              </a:ext>
            </a:extLst>
          </p:cNvPr>
          <p:cNvCxnSpPr>
            <a:cxnSpLocks/>
          </p:cNvCxnSpPr>
          <p:nvPr/>
        </p:nvCxnSpPr>
        <p:spPr>
          <a:xfrm>
            <a:off x="3097891" y="4115566"/>
            <a:ext cx="42633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A240EAE-BBF0-470F-8A5F-9EFEBC5DE1CC}"/>
              </a:ext>
            </a:extLst>
          </p:cNvPr>
          <p:cNvCxnSpPr>
            <a:cxnSpLocks/>
          </p:cNvCxnSpPr>
          <p:nvPr/>
        </p:nvCxnSpPr>
        <p:spPr>
          <a:xfrm>
            <a:off x="3524229" y="3975178"/>
            <a:ext cx="0" cy="14038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5862D76-BF14-4880-A78D-71E77D12BAAA}"/>
              </a:ext>
            </a:extLst>
          </p:cNvPr>
          <p:cNvCxnSpPr>
            <a:cxnSpLocks/>
          </p:cNvCxnSpPr>
          <p:nvPr/>
        </p:nvCxnSpPr>
        <p:spPr>
          <a:xfrm>
            <a:off x="3517064" y="4733048"/>
            <a:ext cx="0" cy="1409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7FAD76B-313F-4634-81D0-05FD74E368EC}"/>
              </a:ext>
            </a:extLst>
          </p:cNvPr>
          <p:cNvCxnSpPr>
            <a:cxnSpLocks/>
          </p:cNvCxnSpPr>
          <p:nvPr/>
        </p:nvCxnSpPr>
        <p:spPr>
          <a:xfrm>
            <a:off x="3072719" y="4733048"/>
            <a:ext cx="0" cy="1409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1B03FD69-FB6E-4B96-8F63-36E781B51B65}"/>
              </a:ext>
            </a:extLst>
          </p:cNvPr>
          <p:cNvSpPr/>
          <p:nvPr/>
        </p:nvSpPr>
        <p:spPr>
          <a:xfrm>
            <a:off x="6674774" y="3548764"/>
            <a:ext cx="2370816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脉冲数直接读取计数器的值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6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3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646840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外部时钟模式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D06AC00-0A00-4743-99C6-9F4CA4ED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44" y="1021658"/>
            <a:ext cx="8116711" cy="3463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198F015-596E-4DF3-B352-3DA841B9B798}"/>
              </a:ext>
            </a:extLst>
          </p:cNvPr>
          <p:cNvSpPr/>
          <p:nvPr/>
        </p:nvSpPr>
        <p:spPr>
          <a:xfrm>
            <a:off x="1549654" y="4494069"/>
            <a:ext cx="6044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14.3.3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26A86A-ABFD-401E-BE86-544822993AD6}"/>
              </a:ext>
            </a:extLst>
          </p:cNvPr>
          <p:cNvSpPr/>
          <p:nvPr/>
        </p:nvSpPr>
        <p:spPr>
          <a:xfrm>
            <a:off x="513644" y="1026283"/>
            <a:ext cx="2681112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TIMx_SMCR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SMS[2:0]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设置为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111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，外部时钟模式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 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被选中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3EBE2B-4476-4DE1-9BD9-41128C2CCD43}"/>
              </a:ext>
            </a:extLst>
          </p:cNvPr>
          <p:cNvSpPr/>
          <p:nvPr/>
        </p:nvSpPr>
        <p:spPr>
          <a:xfrm>
            <a:off x="1033757" y="3880339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输入捕获滤波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CF3D829-3BBF-4E16-A4F9-794D0B01C232}"/>
              </a:ext>
            </a:extLst>
          </p:cNvPr>
          <p:cNvSpPr/>
          <p:nvPr/>
        </p:nvSpPr>
        <p:spPr>
          <a:xfrm>
            <a:off x="436636" y="2454735"/>
            <a:ext cx="146579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F798F52-0ADA-47E0-903F-EA4924D3B3F0}"/>
              </a:ext>
            </a:extLst>
          </p:cNvPr>
          <p:cNvSpPr/>
          <p:nvPr/>
        </p:nvSpPr>
        <p:spPr>
          <a:xfrm>
            <a:off x="2614585" y="3907103"/>
            <a:ext cx="1728082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边沿检测方式选择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CF989C-A8F5-48F4-ADD6-0454276DC039}"/>
              </a:ext>
            </a:extLst>
          </p:cNvPr>
          <p:cNvSpPr/>
          <p:nvPr/>
        </p:nvSpPr>
        <p:spPr>
          <a:xfrm>
            <a:off x="3607184" y="1131854"/>
            <a:ext cx="1045028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触发选择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98DA88-A099-4C1F-A351-6E41B20F3483}"/>
              </a:ext>
            </a:extLst>
          </p:cNvPr>
          <p:cNvSpPr/>
          <p:nvPr/>
        </p:nvSpPr>
        <p:spPr>
          <a:xfrm>
            <a:off x="6902350" y="1167627"/>
            <a:ext cx="1113017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从模式选择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126E740-CAE4-4DDE-B0B9-276D570E8612}"/>
              </a:ext>
            </a:extLst>
          </p:cNvPr>
          <p:cNvSpPr/>
          <p:nvPr/>
        </p:nvSpPr>
        <p:spPr>
          <a:xfrm>
            <a:off x="513644" y="2775052"/>
            <a:ext cx="700115" cy="41616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8B6AFEB-CDDE-4F09-B111-36A79C6434E0}"/>
              </a:ext>
            </a:extLst>
          </p:cNvPr>
          <p:cNvSpPr/>
          <p:nvPr/>
        </p:nvSpPr>
        <p:spPr>
          <a:xfrm>
            <a:off x="1213759" y="2775052"/>
            <a:ext cx="976991" cy="1207073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3B8AA23-A572-4095-B23C-20FF4F819981}"/>
              </a:ext>
            </a:extLst>
          </p:cNvPr>
          <p:cNvSpPr/>
          <p:nvPr/>
        </p:nvSpPr>
        <p:spPr>
          <a:xfrm>
            <a:off x="2190750" y="2574457"/>
            <a:ext cx="2266950" cy="1407668"/>
          </a:xfrm>
          <a:prstGeom prst="rect">
            <a:avLst/>
          </a:prstGeom>
          <a:solidFill>
            <a:schemeClr val="accent4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BFBBFBB-0455-4DB0-BE66-590CC8635C85}"/>
              </a:ext>
            </a:extLst>
          </p:cNvPr>
          <p:cNvSpPr/>
          <p:nvPr/>
        </p:nvSpPr>
        <p:spPr>
          <a:xfrm>
            <a:off x="4455660" y="1949004"/>
            <a:ext cx="1045028" cy="175145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B4B6AFA-8ADD-4E31-A7F4-FA50CEBAB15B}"/>
              </a:ext>
            </a:extLst>
          </p:cNvPr>
          <p:cNvSpPr/>
          <p:nvPr/>
        </p:nvSpPr>
        <p:spPr>
          <a:xfrm>
            <a:off x="4455660" y="1021658"/>
            <a:ext cx="1389970" cy="52799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FE644CA-3E96-43BF-B3DC-8D27E0AC9EF3}"/>
              </a:ext>
            </a:extLst>
          </p:cNvPr>
          <p:cNvSpPr/>
          <p:nvPr/>
        </p:nvSpPr>
        <p:spPr>
          <a:xfrm>
            <a:off x="4455660" y="1549657"/>
            <a:ext cx="1045028" cy="39934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ED7F812-09F0-4BC5-97D1-D4E2FD8E7C9B}"/>
              </a:ext>
            </a:extLst>
          </p:cNvPr>
          <p:cNvCxnSpPr>
            <a:cxnSpLocks/>
          </p:cNvCxnSpPr>
          <p:nvPr/>
        </p:nvCxnSpPr>
        <p:spPr>
          <a:xfrm>
            <a:off x="4455660" y="2250592"/>
            <a:ext cx="56789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2C67C12-01E2-47D0-B82A-75479735B76A}"/>
              </a:ext>
            </a:extLst>
          </p:cNvPr>
          <p:cNvCxnSpPr>
            <a:cxnSpLocks/>
          </p:cNvCxnSpPr>
          <p:nvPr/>
        </p:nvCxnSpPr>
        <p:spPr>
          <a:xfrm>
            <a:off x="4455660" y="2983136"/>
            <a:ext cx="56789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AEF0E90-E7CD-43DE-9125-3F1479E4530E}"/>
              </a:ext>
            </a:extLst>
          </p:cNvPr>
          <p:cNvCxnSpPr>
            <a:cxnSpLocks/>
          </p:cNvCxnSpPr>
          <p:nvPr/>
        </p:nvCxnSpPr>
        <p:spPr>
          <a:xfrm flipV="1">
            <a:off x="4455660" y="2250592"/>
            <a:ext cx="0" cy="73254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C65096F-4E69-4EA4-BDBF-9C3D0EB0B70C}"/>
              </a:ext>
            </a:extLst>
          </p:cNvPr>
          <p:cNvCxnSpPr>
            <a:cxnSpLocks/>
          </p:cNvCxnSpPr>
          <p:nvPr/>
        </p:nvCxnSpPr>
        <p:spPr>
          <a:xfrm flipV="1">
            <a:off x="5023555" y="2250592"/>
            <a:ext cx="0" cy="73520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C2793FA2-5852-4157-88FA-2CD636F77665}"/>
              </a:ext>
            </a:extLst>
          </p:cNvPr>
          <p:cNvSpPr/>
          <p:nvPr/>
        </p:nvSpPr>
        <p:spPr>
          <a:xfrm>
            <a:off x="6694106" y="1549656"/>
            <a:ext cx="1936248" cy="2935132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8F18CFD-994D-4671-AC0C-DBBB7AE7F5F4}"/>
              </a:ext>
            </a:extLst>
          </p:cNvPr>
          <p:cNvSpPr/>
          <p:nvPr/>
        </p:nvSpPr>
        <p:spPr>
          <a:xfrm>
            <a:off x="5500689" y="2352417"/>
            <a:ext cx="1202530" cy="444791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7BC65A6-FF17-4915-BAF3-4F768995C85C}"/>
              </a:ext>
            </a:extLst>
          </p:cNvPr>
          <p:cNvCxnSpPr>
            <a:cxnSpLocks/>
          </p:cNvCxnSpPr>
          <p:nvPr/>
        </p:nvCxnSpPr>
        <p:spPr>
          <a:xfrm>
            <a:off x="6743147" y="2692623"/>
            <a:ext cx="103877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7D17818-0ABD-4B39-B81C-82A1B3A3C366}"/>
              </a:ext>
            </a:extLst>
          </p:cNvPr>
          <p:cNvCxnSpPr>
            <a:cxnSpLocks/>
          </p:cNvCxnSpPr>
          <p:nvPr/>
        </p:nvCxnSpPr>
        <p:spPr>
          <a:xfrm>
            <a:off x="6743147" y="2451783"/>
            <a:ext cx="103877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303FD80-A166-448D-9CC7-B83B74DC2AA5}"/>
              </a:ext>
            </a:extLst>
          </p:cNvPr>
          <p:cNvCxnSpPr>
            <a:cxnSpLocks/>
          </p:cNvCxnSpPr>
          <p:nvPr/>
        </p:nvCxnSpPr>
        <p:spPr>
          <a:xfrm>
            <a:off x="6755053" y="2451783"/>
            <a:ext cx="0" cy="2408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7B01A5A-B1B9-4C94-8BF8-DFCA8177165D}"/>
              </a:ext>
            </a:extLst>
          </p:cNvPr>
          <p:cNvCxnSpPr>
            <a:cxnSpLocks/>
          </p:cNvCxnSpPr>
          <p:nvPr/>
        </p:nvCxnSpPr>
        <p:spPr>
          <a:xfrm>
            <a:off x="7781925" y="2443532"/>
            <a:ext cx="0" cy="2564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471CDFB-4F40-4C2F-96B2-57C2BEEA41A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04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51355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3.6.2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，通用定时器脉冲计数实验配置步骤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543A1F6-F4F6-49F1-A762-72EA0955E39A}"/>
              </a:ext>
            </a:extLst>
          </p:cNvPr>
          <p:cNvSpPr/>
          <p:nvPr/>
        </p:nvSpPr>
        <p:spPr>
          <a:xfrm>
            <a:off x="563398" y="1435557"/>
            <a:ext cx="3379753" cy="33553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，配置定时器基础工作参数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FD64FBF-B91B-4BEE-9AC8-88CE38FD6008}"/>
              </a:ext>
            </a:extLst>
          </p:cNvPr>
          <p:cNvSpPr/>
          <p:nvPr/>
        </p:nvSpPr>
        <p:spPr>
          <a:xfrm>
            <a:off x="563398" y="1926244"/>
            <a:ext cx="3379753" cy="33553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，定时器输入捕获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9BE0A9-A4CD-42F7-B6A7-7CD6927100AC}"/>
              </a:ext>
            </a:extLst>
          </p:cNvPr>
          <p:cNvSpPr/>
          <p:nvPr/>
        </p:nvSpPr>
        <p:spPr>
          <a:xfrm>
            <a:off x="559277" y="2416931"/>
            <a:ext cx="3391031" cy="33553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，配置定时器从模式等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4BF3D-33D1-4CB4-8586-DB04A2483D8A}"/>
              </a:ext>
            </a:extLst>
          </p:cNvPr>
          <p:cNvSpPr/>
          <p:nvPr/>
        </p:nvSpPr>
        <p:spPr>
          <a:xfrm>
            <a:off x="3932455" y="1423845"/>
            <a:ext cx="2951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HAL_TIM_IC_Init()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CC8807-3A42-4E31-BFCA-109A7A55DAB7}"/>
              </a:ext>
            </a:extLst>
          </p:cNvPr>
          <p:cNvSpPr/>
          <p:nvPr/>
        </p:nvSpPr>
        <p:spPr>
          <a:xfrm>
            <a:off x="3948789" y="1905553"/>
            <a:ext cx="51952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HAL_TIM_IC_MspInit()    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E28E1E-A382-4567-81B6-6A50D040BC02}"/>
              </a:ext>
            </a:extLst>
          </p:cNvPr>
          <p:cNvSpPr/>
          <p:nvPr/>
        </p:nvSpPr>
        <p:spPr>
          <a:xfrm>
            <a:off x="4009171" y="2398953"/>
            <a:ext cx="310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HAL_TIM_SlaveConfigSynchro()</a:t>
            </a:r>
            <a:endParaRPr lang="zh-CN" altLang="en-US" sz="1600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DA4B7902-F1D5-4C3D-AE68-88D460958ED2}"/>
              </a:ext>
            </a:extLst>
          </p:cNvPr>
          <p:cNvSpPr/>
          <p:nvPr/>
        </p:nvSpPr>
        <p:spPr>
          <a:xfrm>
            <a:off x="557757" y="2901503"/>
            <a:ext cx="3391033" cy="33553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，使能输入捕获并启动计数器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91A31A4-B411-41F2-A5AA-BC36A6878B03}"/>
              </a:ext>
            </a:extLst>
          </p:cNvPr>
          <p:cNvSpPr/>
          <p:nvPr/>
        </p:nvSpPr>
        <p:spPr>
          <a:xfrm>
            <a:off x="3948789" y="2888184"/>
            <a:ext cx="48081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HAL_TIM_IC_Start()</a:t>
            </a:r>
            <a:endParaRPr lang="zh-CN" altLang="en-US" sz="160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88A8F7C-969B-4216-A3C3-3863DF50AECD}"/>
              </a:ext>
            </a:extLst>
          </p:cNvPr>
          <p:cNvSpPr/>
          <p:nvPr/>
        </p:nvSpPr>
        <p:spPr>
          <a:xfrm>
            <a:off x="557756" y="3385477"/>
            <a:ext cx="3391033" cy="32983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，获取计数器的值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0AF8045-D402-42F8-9B97-C26A9DBAF36E}"/>
              </a:ext>
            </a:extLst>
          </p:cNvPr>
          <p:cNvSpPr/>
          <p:nvPr/>
        </p:nvSpPr>
        <p:spPr>
          <a:xfrm>
            <a:off x="3932455" y="3377233"/>
            <a:ext cx="33339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__HAL_TIM_GET_COUNTER()</a:t>
            </a:r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87B3E92-018D-4AF1-ADA1-3373DF61C74D}"/>
              </a:ext>
            </a:extLst>
          </p:cNvPr>
          <p:cNvSpPr/>
          <p:nvPr/>
        </p:nvSpPr>
        <p:spPr>
          <a:xfrm>
            <a:off x="557756" y="3882878"/>
            <a:ext cx="3391033" cy="32983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，设置计数器的值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D1CCA3F-D613-480E-8A7B-93979DE9D228}"/>
              </a:ext>
            </a:extLst>
          </p:cNvPr>
          <p:cNvSpPr/>
          <p:nvPr/>
        </p:nvSpPr>
        <p:spPr>
          <a:xfrm>
            <a:off x="3943151" y="3882878"/>
            <a:ext cx="33910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__HAL_TIM_SET_COUNTER()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D996BC-E047-462F-8095-4194A72E5E9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9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/>
      <p:bldP spid="19" grpId="0"/>
      <p:bldP spid="20" grpId="0"/>
      <p:bldP spid="27" grpId="0" animBg="1"/>
      <p:bldP spid="28" grpId="0"/>
      <p:bldP spid="34" grpId="0" animBg="1"/>
      <p:bldP spid="36" grpId="0"/>
      <p:bldP spid="25" grpId="0" animBg="1"/>
      <p:bldP spid="2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库函数介绍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FF99F1D-2AF9-4E17-851F-91ED1F274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06062"/>
              </p:ext>
            </p:extLst>
          </p:nvPr>
        </p:nvGraphicFramePr>
        <p:xfrm>
          <a:off x="330811" y="1484751"/>
          <a:ext cx="8482378" cy="232199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783033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1974012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3725333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470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函数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主要寄存器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主要功能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ARR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PSC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初始化定时器基础参数</a:t>
                      </a:r>
                      <a:endParaRPr 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HAL_TIM_IC_MspInit()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存放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NVIC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CLOCK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初始化代码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HAL_TIM_SlaveConfigSynchro()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SMCR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CCMRx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endParaRPr lang="zh-CN" altLang="en-US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配置定时器从模式、触发选择、分频、滤波等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97325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HAL_TIM_IC_Start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使能输入捕获、启动计数器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__HAL_TIM_GET_COUNTER()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CNT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获取计数器当前值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__HAL_TIM_SET_COUNTER()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CNT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设置计数器的值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39668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FECA9A5-336F-4658-9222-1087A15190C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8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34186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1.4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定时器特性表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4D9799-F1D9-4BE4-9647-FA89C9436FDF}"/>
              </a:ext>
            </a:extLst>
          </p:cNvPr>
          <p:cNvSpPr/>
          <p:nvPr/>
        </p:nvSpPr>
        <p:spPr>
          <a:xfrm>
            <a:off x="1987533" y="4514831"/>
            <a:ext cx="527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endParaRPr lang="zh-CN" altLang="zh-CN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699D06-F3AD-4479-8584-EB879247AF69}"/>
              </a:ext>
            </a:extLst>
          </p:cNvPr>
          <p:cNvSpPr/>
          <p:nvPr/>
        </p:nvSpPr>
        <p:spPr>
          <a:xfrm>
            <a:off x="7007281" y="4544495"/>
            <a:ext cx="527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kern="100" baseline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H7</a:t>
            </a:r>
            <a:endParaRPr lang="zh-CN" altLang="zh-CN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0289CA8-3C9E-44E4-B59F-32A3C39B3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34" y="532311"/>
            <a:ext cx="4596506" cy="4044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C6845A1-205F-4ABE-8AAB-3FAECA369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" y="2441796"/>
            <a:ext cx="4445836" cy="21345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B87E5B2-87BD-4858-AB2A-34AFC560E58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27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DE105F-B83C-47A2-A805-57C10FC8DB9E}"/>
              </a:ext>
            </a:extLst>
          </p:cNvPr>
          <p:cNvSpPr txBox="1"/>
          <p:nvPr/>
        </p:nvSpPr>
        <p:spPr>
          <a:xfrm>
            <a:off x="1831651" y="1491587"/>
            <a:ext cx="548069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8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18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SlaveMode</a:t>
            </a:r>
            <a:r>
              <a:rPr lang="en-US" altLang="zh-CN" sz="18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</a:t>
            </a:r>
            <a:r>
              <a:rPr lang="en-US" altLang="zh-CN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从模式选择 *</a:t>
            </a:r>
            <a:r>
              <a:rPr lang="en-US" altLang="zh-CN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InputTrigger</a:t>
            </a:r>
            <a:r>
              <a:rPr lang="en-US" altLang="zh-CN" sz="18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</a:t>
            </a:r>
            <a:r>
              <a:rPr lang="en-US" altLang="zh-CN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输入触发源选择 *</a:t>
            </a:r>
            <a:r>
              <a:rPr lang="en-US" altLang="zh-CN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TriggerPolarity</a:t>
            </a:r>
            <a:r>
              <a:rPr lang="en-US" altLang="zh-CN" sz="18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</a:t>
            </a:r>
            <a:r>
              <a:rPr lang="en-US" altLang="zh-CN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输入触发极性 *</a:t>
            </a:r>
            <a:r>
              <a:rPr lang="en-US" altLang="zh-CN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TriggerPrescaler</a:t>
            </a:r>
            <a:r>
              <a:rPr lang="en-US" altLang="zh-CN" sz="18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输入触发预分频 *</a:t>
            </a:r>
            <a:r>
              <a:rPr lang="en-US" altLang="zh-CN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uint32_t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TriggerFilter</a:t>
            </a:r>
            <a:r>
              <a:rPr lang="en-US" altLang="zh-CN" sz="18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</a:t>
            </a:r>
            <a:r>
              <a:rPr lang="en-US" altLang="zh-CN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输入滤波器设置 *</a:t>
            </a:r>
            <a:r>
              <a:rPr lang="en-US" altLang="zh-CN" sz="18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8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8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TIM_SlaveConfigTypeDef</a:t>
            </a:r>
            <a:r>
              <a:rPr lang="en-US" altLang="zh-CN" sz="18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FE2593-C94F-4857-A175-17E27170B03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5596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3.6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，通用定时器脉冲计数实验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30" y="1507480"/>
            <a:ext cx="6456492" cy="124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，脉冲计数实验原理（熟悉）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，通用定时器脉冲计数实验配置步骤（掌握）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3.6.3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，编程实战：通用定时器脉冲计数实验（掌握）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95C034-8E36-4C4B-94BE-C0094798641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66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/>
              <p:nvPr/>
            </p:nvSpPr>
            <p:spPr>
              <a:xfrm>
                <a:off x="3412001" y="2121545"/>
                <a:ext cx="3269045" cy="633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n-US" altLang="zh-CN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out</m:t>
                      </m:r>
                      <m:r>
                        <a:rPr lang="en-US" altLang="zh-CN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 </m:t>
                      </m:r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+1)∗(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𝑃𝑆𝐶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01" y="2121545"/>
                <a:ext cx="3269045" cy="6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43048480-9ABA-4A53-A6FE-220BE3BF7C00}"/>
              </a:ext>
            </a:extLst>
          </p:cNvPr>
          <p:cNvSpPr txBox="1"/>
          <p:nvPr/>
        </p:nvSpPr>
        <p:spPr>
          <a:xfrm>
            <a:off x="3537156" y="2788719"/>
            <a:ext cx="3182716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PSC=0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ARR=65535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06D1D398-A415-4053-A29C-FA9835E57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687480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3.6.3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，编程实战：通用定时器脉冲计数实验（战舰为例）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72B50E-872B-4CCE-88A3-0643528D640B}"/>
              </a:ext>
            </a:extLst>
          </p:cNvPr>
          <p:cNvSpPr txBox="1"/>
          <p:nvPr/>
        </p:nvSpPr>
        <p:spPr>
          <a:xfrm>
            <a:off x="606294" y="1272329"/>
            <a:ext cx="8415786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输入的高电平脉冲作为定时器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的时钟，并通过串口打印脉冲数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FF8A82-346E-4620-97D3-69B05828AF68}"/>
              </a:ext>
            </a:extLst>
          </p:cNvPr>
          <p:cNvSpPr txBox="1"/>
          <p:nvPr/>
        </p:nvSpPr>
        <p:spPr>
          <a:xfrm>
            <a:off x="714950" y="2205703"/>
            <a:ext cx="3467747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，确定计数器工作频率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A5EAEA-6042-4F41-8E7A-7857A9A277E3}"/>
              </a:ext>
            </a:extLst>
          </p:cNvPr>
          <p:cNvSpPr txBox="1"/>
          <p:nvPr/>
        </p:nvSpPr>
        <p:spPr>
          <a:xfrm>
            <a:off x="714950" y="3721159"/>
            <a:ext cx="8147110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，配置从模式：外部时钟模式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、触发选择、上升沿触发、不分频、不滤波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DE1A98-BF2C-44F9-AED0-B2115F98A65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0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16" grpId="0"/>
      <p:bldP spid="17" grpId="0"/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766" y="1418815"/>
            <a:ext cx="3036468" cy="230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，定时器概述（了解）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，基本定时器（掌握）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，高级定时器（掌握）</a:t>
            </a:r>
            <a:endParaRPr lang="en-US" altLang="zh-CN" sz="2000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451CDB-EDB8-4F2E-8C85-089FFB203B9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1762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39A80352-6D29-4E37-8FAA-08E5ABB4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85" y="1199515"/>
            <a:ext cx="5463070" cy="249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，高级定时器简介（了解）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，高级定时器框图（熟悉）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，高级定时器输出指定个数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，高级定时器输出比较模式实验（掌握）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，高级定时器互补输出带死区控制实验（掌握）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输入模式实验（掌握）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C293DC-B7D7-463A-8639-717C0AF530F2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8330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，高级定时器简介（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F1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CB63B0-3D04-4BF9-87BC-6DE83F878B18}"/>
              </a:ext>
            </a:extLst>
          </p:cNvPr>
          <p:cNvSpPr/>
          <p:nvPr/>
        </p:nvSpPr>
        <p:spPr>
          <a:xfrm>
            <a:off x="2348090" y="1189233"/>
            <a:ext cx="3033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TIM1/TIM8 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E5B7880-B227-4901-8823-25A8C3DA8091}"/>
              </a:ext>
            </a:extLst>
          </p:cNvPr>
          <p:cNvSpPr/>
          <p:nvPr/>
        </p:nvSpPr>
        <p:spPr>
          <a:xfrm>
            <a:off x="763257" y="1140177"/>
            <a:ext cx="1584833" cy="338555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280DFD8-09FF-49FA-A272-F7367B0DD1E7}"/>
              </a:ext>
            </a:extLst>
          </p:cNvPr>
          <p:cNvSpPr/>
          <p:nvPr/>
        </p:nvSpPr>
        <p:spPr>
          <a:xfrm>
            <a:off x="763257" y="1624542"/>
            <a:ext cx="1584833" cy="34616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，主要特性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DE67B4-57F8-43E1-8AD8-F990851814F6}"/>
              </a:ext>
            </a:extLst>
          </p:cNvPr>
          <p:cNvSpPr/>
          <p:nvPr/>
        </p:nvSpPr>
        <p:spPr>
          <a:xfrm>
            <a:off x="2348090" y="1576843"/>
            <a:ext cx="6686977" cy="3267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位递增、递减、中心对齐计数器</a:t>
            </a:r>
            <a:r>
              <a:rPr lang="zh-CN" altLang="en-US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（计数值：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en-US" altLang="zh-CN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~65535</a:t>
            </a:r>
            <a:r>
              <a:rPr lang="zh-CN" altLang="en-US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位预分频器（分频系数：</a:t>
            </a:r>
            <a:r>
              <a:rPr lang="en-US" altLang="zh-CN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1~65536</a:t>
            </a:r>
            <a:r>
              <a:rPr lang="zh-CN" altLang="en-US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可用于</a:t>
            </a:r>
            <a:r>
              <a:rPr lang="zh-CN" altLang="en-US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触发</a:t>
            </a:r>
            <a:r>
              <a:rPr lang="en-US" altLang="zh-CN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DAC</a:t>
            </a:r>
            <a:r>
              <a:rPr lang="zh-CN" altLang="en-US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</a:p>
          <a:p>
            <a:pPr>
              <a:lnSpc>
                <a:spcPct val="130000"/>
              </a:lnSpc>
            </a:pPr>
            <a:r>
              <a:rPr lang="zh-CN" altLang="en-US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在更新事件、触发事件、输入捕获、输出比较时，会产生中断</a:t>
            </a:r>
            <a:r>
              <a:rPr lang="en-US" altLang="zh-CN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/DMA</a:t>
            </a:r>
            <a:r>
              <a:rPr lang="zh-CN" altLang="en-US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</a:t>
            </a:r>
            <a:endParaRPr lang="en-US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个独立通道，可用于：输入捕获、输出比较、输出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、单脉冲模式</a:t>
            </a:r>
            <a:endParaRPr lang="en-US" altLang="zh-CN" sz="1600" kern="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使用外部信号控制定时器且可实现多个定时器互连的同步电路</a:t>
            </a:r>
            <a:endParaRPr lang="en-US" altLang="zh-CN" sz="1600" kern="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支持编码器和霍尔传感器电路等</a:t>
            </a:r>
            <a:endParaRPr lang="en-US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kern="1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重复计数器</a:t>
            </a:r>
            <a:endParaRPr lang="en-US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kern="1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死区时间带可编程的互补输出</a:t>
            </a:r>
            <a:endParaRPr lang="en-US" altLang="zh-CN" sz="1600" kern="1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kern="1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断路输入，用于将定时器的输出信号置于用户可选的安全配置中</a:t>
            </a:r>
            <a:endParaRPr lang="en-US" altLang="zh-CN" sz="1600" kern="1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258643-40E1-4C18-8D5B-05917831F12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37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74AEB04-7263-42B8-A3DD-08124D279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7" y="386229"/>
            <a:ext cx="9045901" cy="4787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7" y="-72981"/>
            <a:ext cx="2839024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，高级定时器框图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9B8869A-DEBD-4EA5-931A-EDA642E7E419}"/>
              </a:ext>
            </a:extLst>
          </p:cNvPr>
          <p:cNvSpPr/>
          <p:nvPr/>
        </p:nvSpPr>
        <p:spPr>
          <a:xfrm>
            <a:off x="6610350" y="386229"/>
            <a:ext cx="1701800" cy="858371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22EBC1B-8330-47F1-9710-CA1CA6D66D30}"/>
              </a:ext>
            </a:extLst>
          </p:cNvPr>
          <p:cNvSpPr/>
          <p:nvPr/>
        </p:nvSpPr>
        <p:spPr>
          <a:xfrm>
            <a:off x="58327" y="4276164"/>
            <a:ext cx="4521200" cy="897800"/>
          </a:xfrm>
          <a:prstGeom prst="rect">
            <a:avLst/>
          </a:prstGeom>
          <a:solidFill>
            <a:schemeClr val="accent2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F0F3627-83C2-4EFF-BEBC-57B77EF2A565}"/>
              </a:ext>
            </a:extLst>
          </p:cNvPr>
          <p:cNvSpPr/>
          <p:nvPr/>
        </p:nvSpPr>
        <p:spPr>
          <a:xfrm>
            <a:off x="6610350" y="1244600"/>
            <a:ext cx="2492128" cy="3083485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4A53FE-5B2B-4703-9069-257948827D7D}"/>
              </a:ext>
            </a:extLst>
          </p:cNvPr>
          <p:cNvSpPr/>
          <p:nvPr/>
        </p:nvSpPr>
        <p:spPr>
          <a:xfrm>
            <a:off x="1214966" y="386229"/>
            <a:ext cx="2207921" cy="1203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重复计数器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输出比较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断路功能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62B22C5-DA9D-4773-B838-9B270D17914C}"/>
              </a:ext>
            </a:extLst>
          </p:cNvPr>
          <p:cNvSpPr txBox="1"/>
          <p:nvPr/>
        </p:nvSpPr>
        <p:spPr>
          <a:xfrm>
            <a:off x="6654800" y="465310"/>
            <a:ext cx="672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FA41ABB-08B6-4575-9C63-D1FC8619013D}"/>
              </a:ext>
            </a:extLst>
          </p:cNvPr>
          <p:cNvSpPr txBox="1"/>
          <p:nvPr/>
        </p:nvSpPr>
        <p:spPr>
          <a:xfrm>
            <a:off x="6832600" y="3876054"/>
            <a:ext cx="80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2BC15B8-3E5C-4605-9A87-68F6E76B320E}"/>
              </a:ext>
            </a:extLst>
          </p:cNvPr>
          <p:cNvSpPr txBox="1"/>
          <p:nvPr/>
        </p:nvSpPr>
        <p:spPr>
          <a:xfrm>
            <a:off x="1016000" y="4725064"/>
            <a:ext cx="78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65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6" grpId="0" animBg="1"/>
      <p:bldP spid="38" grpId="0"/>
      <p:bldP spid="39" grpId="0"/>
      <p:bldP spid="4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，高级定时器输出指定个数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30" y="1626302"/>
            <a:ext cx="6456492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，重复计数器特性（熟悉）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，高级定时器输出指定个数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实验原理（掌握）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，高级定时器输出指定个数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实验配置步骤（掌握）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，编程实战：高级定时器输出指定个数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70AF27-F972-4AB1-B23A-2D426721068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2" y="-4"/>
            <a:ext cx="7439187" cy="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4.3.1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，重复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计数器特性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1DB48FE-987A-40EE-9E92-320FBAA71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54" y="0"/>
            <a:ext cx="7322774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FD92044B-3A13-4B80-9068-F67353D00E11}"/>
              </a:ext>
            </a:extLst>
          </p:cNvPr>
          <p:cNvSpPr/>
          <p:nvPr/>
        </p:nvSpPr>
        <p:spPr>
          <a:xfrm>
            <a:off x="0" y="1158499"/>
            <a:ext cx="1801554" cy="3747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计数器每次上溢或下溢都能使重复计数器减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，减到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时，再发生一次溢出就会产生更新事件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如果设置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RCR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更新事件将在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N+1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次溢出时发生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3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B7F5EB-B727-4121-A1F1-6F938FB3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34" y="550023"/>
            <a:ext cx="6646437" cy="4446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4" y="0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4.3.2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，高级定时器输出指定个数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实验原理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D27AE0-70FF-4491-82EB-E75AB1F35ADF}"/>
              </a:ext>
            </a:extLst>
          </p:cNvPr>
          <p:cNvSpPr/>
          <p:nvPr/>
        </p:nvSpPr>
        <p:spPr>
          <a:xfrm>
            <a:off x="128557" y="1220437"/>
            <a:ext cx="2240277" cy="227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，配置边沿对齐模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式输出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，指定输出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则把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N-1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RCR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，在更新中断内，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关闭计数器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D08A9A-C798-460A-8446-EB9622D673FD}"/>
              </a:ext>
            </a:extLst>
          </p:cNvPr>
          <p:cNvSpPr/>
          <p:nvPr/>
        </p:nvSpPr>
        <p:spPr>
          <a:xfrm>
            <a:off x="2466805" y="797051"/>
            <a:ext cx="1811281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内部时钟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(CK_INT)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3A7D1C9-C821-46CA-B1A2-3298255AFBAD}"/>
              </a:ext>
            </a:extLst>
          </p:cNvPr>
          <p:cNvSpPr/>
          <p:nvPr/>
        </p:nvSpPr>
        <p:spPr>
          <a:xfrm>
            <a:off x="2368834" y="2685103"/>
            <a:ext cx="2007223" cy="116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的原理参考通用定时器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输出实验即可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4ADEF2-1184-4202-B47F-4293CADE8F25}"/>
              </a:ext>
            </a:extLst>
          </p:cNvPr>
          <p:cNvSpPr/>
          <p:nvPr/>
        </p:nvSpPr>
        <p:spPr>
          <a:xfrm>
            <a:off x="128557" y="3662487"/>
            <a:ext cx="2007223" cy="116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注意：高级定时器通道输出必须把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MOE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18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34186"/>
            <a:ext cx="616360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1.5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基本、通用、高级定时器的功能整体区别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D1C8B69-F07F-42F3-816F-2A25B44A8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856530"/>
              </p:ext>
            </p:extLst>
          </p:nvPr>
        </p:nvGraphicFramePr>
        <p:xfrm>
          <a:off x="541598" y="1352514"/>
          <a:ext cx="8060804" cy="2586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5582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6265222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</a:tblGrid>
              <a:tr h="5800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定时器类型</a:t>
                      </a:r>
                      <a:endParaRPr lang="en-US" altLang="zh-CN" sz="16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主要功能</a:t>
                      </a:r>
                      <a:endParaRPr lang="zh-CN" altLang="zh-CN" sz="1600" b="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6519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基本定时器</a:t>
                      </a:r>
                      <a:endParaRPr lang="zh-CN" alt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没有输入输出通道，常用作时基，即定时功能</a:t>
                      </a:r>
                      <a:endParaRPr lang="zh-CN" altLang="zh-CN" sz="16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6608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通用定时器</a:t>
                      </a:r>
                      <a:endParaRPr lang="zh-CN" alt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具有多路独立通道，可用于输入捕获</a:t>
                      </a:r>
                      <a:r>
                        <a:rPr lang="en-US" altLang="zh-CN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输出比较，也可用作时基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6553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高级定时器</a:t>
                      </a:r>
                      <a:endParaRPr lang="zh-CN" alt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除具备通用定时器所有功能外，还具备带死区控制的互补信号输出、刹车输入等功能（可用于电机控制、数字电源设计等）</a:t>
                      </a:r>
                      <a:endParaRPr lang="zh-CN" altLang="zh-CN" sz="16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513619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FBCFA163-929A-407D-A2BF-C1EE6DC40FD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529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51355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4.3.3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，高级定时器输出指定个数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实验配置步骤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543A1F6-F4F6-49F1-A762-72EA0955E39A}"/>
              </a:ext>
            </a:extLst>
          </p:cNvPr>
          <p:cNvSpPr/>
          <p:nvPr/>
        </p:nvSpPr>
        <p:spPr>
          <a:xfrm>
            <a:off x="756959" y="1193484"/>
            <a:ext cx="2806857" cy="340042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，配置定时器基础工作参数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FD64FBF-B91B-4BEE-9AC8-88CE38FD6008}"/>
              </a:ext>
            </a:extLst>
          </p:cNvPr>
          <p:cNvSpPr/>
          <p:nvPr/>
        </p:nvSpPr>
        <p:spPr>
          <a:xfrm>
            <a:off x="763890" y="1618000"/>
            <a:ext cx="2816536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9BE0A9-A4CD-42F7-B6A7-7CD6927100AC}"/>
              </a:ext>
            </a:extLst>
          </p:cNvPr>
          <p:cNvSpPr/>
          <p:nvPr/>
        </p:nvSpPr>
        <p:spPr>
          <a:xfrm>
            <a:off x="763890" y="2045772"/>
            <a:ext cx="2816536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比较值等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EC2A6E4-12D6-4757-808D-101B27673211}"/>
              </a:ext>
            </a:extLst>
          </p:cNvPr>
          <p:cNvSpPr/>
          <p:nvPr/>
        </p:nvSpPr>
        <p:spPr>
          <a:xfrm>
            <a:off x="763890" y="2929873"/>
            <a:ext cx="2823467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，使能定时器更新中断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4BF3D-33D1-4CB4-8586-DB04A2483D8A}"/>
              </a:ext>
            </a:extLst>
          </p:cNvPr>
          <p:cNvSpPr/>
          <p:nvPr/>
        </p:nvSpPr>
        <p:spPr>
          <a:xfrm>
            <a:off x="3563816" y="1217145"/>
            <a:ext cx="2670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HAL_TIM_PWM_Init()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CC8807-3A42-4E31-BFCA-109A7A55DAB7}"/>
              </a:ext>
            </a:extLst>
          </p:cNvPr>
          <p:cNvSpPr/>
          <p:nvPr/>
        </p:nvSpPr>
        <p:spPr>
          <a:xfrm>
            <a:off x="3587357" y="1645830"/>
            <a:ext cx="4990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HAL_TIM_PWM_MspInit()  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E28E1E-A382-4567-81B6-6A50D040BC02}"/>
              </a:ext>
            </a:extLst>
          </p:cNvPr>
          <p:cNvSpPr/>
          <p:nvPr/>
        </p:nvSpPr>
        <p:spPr>
          <a:xfrm>
            <a:off x="3580425" y="2072702"/>
            <a:ext cx="3192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HAL_TIM_PWM_ConfigChannel()</a:t>
            </a:r>
            <a:endParaRPr lang="zh-CN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3A16EC-8F76-4AC1-855C-05E0DD5B67F6}"/>
              </a:ext>
            </a:extLst>
          </p:cNvPr>
          <p:cNvSpPr/>
          <p:nvPr/>
        </p:nvSpPr>
        <p:spPr>
          <a:xfrm>
            <a:off x="3580426" y="3382489"/>
            <a:ext cx="29026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HAL_TIM_PWM_Start()</a:t>
            </a:r>
            <a:endParaRPr lang="zh-CN" altLang="en-US" sz="1400">
              <a:solidFill>
                <a:srgbClr val="00206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7FC5796-ECEB-4695-A350-8CD8B419F816}"/>
              </a:ext>
            </a:extLst>
          </p:cNvPr>
          <p:cNvSpPr/>
          <p:nvPr/>
        </p:nvSpPr>
        <p:spPr>
          <a:xfrm>
            <a:off x="3583554" y="2523657"/>
            <a:ext cx="4614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HAL_NVIC_SetPriority()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HAL_NVIC_EnableIRQ()</a:t>
            </a:r>
            <a:endParaRPr lang="zh-CN" altLang="en-US" sz="1400">
              <a:solidFill>
                <a:srgbClr val="00206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B120CB7-2EA6-43B4-82F2-B82188F50F8D}"/>
              </a:ext>
            </a:extLst>
          </p:cNvPr>
          <p:cNvSpPr/>
          <p:nvPr/>
        </p:nvSpPr>
        <p:spPr>
          <a:xfrm>
            <a:off x="3580426" y="2937450"/>
            <a:ext cx="4351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__HAL_TIM_ENABLE_IT()</a:t>
            </a:r>
            <a:endParaRPr lang="zh-CN" altLang="en-US" sz="140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A26D823-60B9-433E-9EB7-83F548DB58E8}"/>
              </a:ext>
            </a:extLst>
          </p:cNvPr>
          <p:cNvSpPr/>
          <p:nvPr/>
        </p:nvSpPr>
        <p:spPr>
          <a:xfrm>
            <a:off x="3587357" y="3855217"/>
            <a:ext cx="4351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TIMx_IRQHandler()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 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HAL_TIM_IRQHandler</a:t>
            </a:r>
            <a:r>
              <a:rPr lang="en-US" altLang="zh-CN" sz="1400"/>
              <a:t>()</a:t>
            </a:r>
            <a:endParaRPr lang="zh-CN" altLang="en-US" sz="140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A0D92A-B3E6-4DFE-8E79-BADF50A4B04F}"/>
              </a:ext>
            </a:extLst>
          </p:cNvPr>
          <p:cNvSpPr/>
          <p:nvPr/>
        </p:nvSpPr>
        <p:spPr>
          <a:xfrm>
            <a:off x="3587357" y="4323512"/>
            <a:ext cx="4808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HAL_TIM_PeriodElapsedCallback()</a:t>
            </a:r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5A96CB8-0AE2-410E-A927-353B95DE200A}"/>
              </a:ext>
            </a:extLst>
          </p:cNvPr>
          <p:cNvSpPr/>
          <p:nvPr/>
        </p:nvSpPr>
        <p:spPr>
          <a:xfrm>
            <a:off x="763890" y="2499574"/>
            <a:ext cx="2823467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，设置优先级，使能中断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8E32B4DC-592B-43A0-871B-1D3CDC4A1F8E}"/>
              </a:ext>
            </a:extLst>
          </p:cNvPr>
          <p:cNvSpPr/>
          <p:nvPr/>
        </p:nvSpPr>
        <p:spPr>
          <a:xfrm>
            <a:off x="748653" y="3371445"/>
            <a:ext cx="2823467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，使能输出、主输出、计数器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198B122-BAD1-444C-BE1B-1F45D349E847}"/>
              </a:ext>
            </a:extLst>
          </p:cNvPr>
          <p:cNvSpPr/>
          <p:nvPr/>
        </p:nvSpPr>
        <p:spPr>
          <a:xfrm>
            <a:off x="763890" y="3833444"/>
            <a:ext cx="2823467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，编写中断服务函数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21C6C52C-A1DC-4762-933A-16D640D161AD}"/>
              </a:ext>
            </a:extLst>
          </p:cNvPr>
          <p:cNvSpPr/>
          <p:nvPr/>
        </p:nvSpPr>
        <p:spPr>
          <a:xfrm>
            <a:off x="748653" y="4300070"/>
            <a:ext cx="2838704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，编写更新中断回调函数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2710D5-3BE9-4D23-89F0-16F83CC6AD4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514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6" grpId="0"/>
      <p:bldP spid="29" grpId="0"/>
      <p:bldP spid="34" grpId="0"/>
      <p:bldP spid="35" grpId="0"/>
      <p:bldP spid="36" grpId="0" animBg="1"/>
      <p:bldP spid="37" grpId="0" animBg="1"/>
      <p:bldP spid="38" grpId="0" animBg="1"/>
      <p:bldP spid="3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库函数介绍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FF99F1D-2AF9-4E17-851F-91ED1F274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439874"/>
              </p:ext>
            </p:extLst>
          </p:nvPr>
        </p:nvGraphicFramePr>
        <p:xfrm>
          <a:off x="401977" y="1212759"/>
          <a:ext cx="8620103" cy="346209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201595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2007006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3411502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470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函数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主要寄存器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主要功能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ARR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PSC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初始化定时器基础参数</a:t>
                      </a:r>
                      <a:endParaRPr 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HAL_TIM_PWM_MspInit()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存放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NVIC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CLOCK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初始化代码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HAL_TIM_PWM_ConfigChannel()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CCMRx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CCRx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endParaRPr lang="zh-CN" altLang="en-US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PWM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模式、比较值、输出极性等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97325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__HAL_TIM_ENABLE_IT()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使能更新中断等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HAL_TIM_PWM_Start()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使能输出、主输出、启动计数器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HAL_TIM_IRQHandler()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SR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定时器中断处理公用函数，处理各种中断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39668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HAL_TIM_PeriodElapsedCallback()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定时器更新中断回调函数，由用户重定义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4532600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HAL_TIM_GenerateEvent()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EGR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通过软件产生事件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2322397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__HAL_TIM_ENABLE()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启动计数器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584562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D06BDBF-5AFC-4B3C-80C3-14E62492E43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23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C7A47B-3614-485D-BF59-87978EFBD22A}"/>
              </a:ext>
            </a:extLst>
          </p:cNvPr>
          <p:cNvSpPr txBox="1"/>
          <p:nvPr/>
        </p:nvSpPr>
        <p:spPr>
          <a:xfrm>
            <a:off x="1775178" y="1358561"/>
            <a:ext cx="5796844" cy="32672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OCMode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输出比较模式选择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Pulse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        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设置比较值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OCPolarity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设置输出比较极性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OCNPolarity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设置互补输出比较极性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OCFastMode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使能或失能输出比较快速模式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OCIdleState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空闲状态下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OCNIdleState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空闲状态下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OC1N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TIM_OC_InitTypeDef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6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A1EC1A-6052-4654-ACB2-23DE6F42B97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3843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，高级定时器输出指定个数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30" y="1626302"/>
            <a:ext cx="6456492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，重复计数器特性（熟悉）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，高级定时器输出指定个数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实验原理（掌握）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，高级定时器输出指定个数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4.3.4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，编程实战：高级定时器输出指定个数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911C55-3F93-4EF2-8F1C-8C2BAE043ED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1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/>
              <p:nvPr/>
            </p:nvSpPr>
            <p:spPr>
              <a:xfrm>
                <a:off x="3820139" y="1975324"/>
                <a:ext cx="3269045" cy="633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n-US" altLang="zh-CN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out</m:t>
                      </m:r>
                      <m:r>
                        <a:rPr lang="en-US" altLang="zh-CN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 </m:t>
                      </m:r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+1)∗(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𝑃𝑆𝐶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139" y="1975324"/>
                <a:ext cx="3269045" cy="6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43048480-9ABA-4A53-A6FE-220BE3BF7C00}"/>
              </a:ext>
            </a:extLst>
          </p:cNvPr>
          <p:cNvSpPr txBox="1"/>
          <p:nvPr/>
        </p:nvSpPr>
        <p:spPr>
          <a:xfrm>
            <a:off x="1114608" y="2802804"/>
            <a:ext cx="5074349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2Hz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为例，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PSC=7199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ARR=4999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06D1D398-A415-4053-A29C-FA9835E57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781178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4.3.4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，编程实战：高级定时器输出指定个数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PWM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72B50E-872B-4CCE-88A3-0643528D640B}"/>
              </a:ext>
            </a:extLst>
          </p:cNvPr>
          <p:cNvSpPr txBox="1"/>
          <p:nvPr/>
        </p:nvSpPr>
        <p:spPr>
          <a:xfrm>
            <a:off x="792827" y="1264549"/>
            <a:ext cx="6874801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实现指定个数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输出，用于控制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LED1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的亮灭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FF8A82-346E-4620-97D3-69B05828AF68}"/>
              </a:ext>
            </a:extLst>
          </p:cNvPr>
          <p:cNvSpPr txBox="1"/>
          <p:nvPr/>
        </p:nvSpPr>
        <p:spPr>
          <a:xfrm>
            <a:off x="829577" y="2071667"/>
            <a:ext cx="3467747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波的周期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频率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A5EAEA-6042-4F41-8E7A-7857A9A277E3}"/>
              </a:ext>
            </a:extLst>
          </p:cNvPr>
          <p:cNvSpPr txBox="1"/>
          <p:nvPr/>
        </p:nvSpPr>
        <p:spPr>
          <a:xfrm>
            <a:off x="829577" y="3461970"/>
            <a:ext cx="7625563" cy="1295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，配置输出比较模式为：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通道输出极性为：高电平有效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占空比：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50%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343C4A-3DEC-4D98-A388-382649D01A9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43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16" grpId="0"/>
      <p:bldP spid="17" grpId="0"/>
      <p:bldP spid="1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，高级定时器输出比较模式实验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41" y="1682033"/>
            <a:ext cx="6456492" cy="124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4.4.1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，高级定时器输出比较模式实验原理（掌握）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4.4.2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，高级定时器输出比较模式实验配置步骤（掌握）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4.4.3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，编程实战：高级定时器输出比较模式实验（掌握）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0000A9-DE33-428B-9D5F-CCD9BCB8406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19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4.4.1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，高级定时器输出比较模式实验原理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D27AE0-70FF-4491-82EB-E75AB1F35ADF}"/>
              </a:ext>
            </a:extLst>
          </p:cNvPr>
          <p:cNvSpPr/>
          <p:nvPr/>
        </p:nvSpPr>
        <p:spPr>
          <a:xfrm>
            <a:off x="2947665" y="3495859"/>
            <a:ext cx="3869459" cy="79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输出比较模式：翻转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CNT = CCRx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OCxREF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电平翻转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A0FD63-2D37-443B-85F2-67DA22651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84" y="1140177"/>
            <a:ext cx="4911632" cy="2287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77C60C8-C738-47BC-9C4F-D57FC739E8C7}"/>
              </a:ext>
            </a:extLst>
          </p:cNvPr>
          <p:cNvSpPr/>
          <p:nvPr/>
        </p:nvSpPr>
        <p:spPr>
          <a:xfrm>
            <a:off x="1220905" y="4288577"/>
            <a:ext cx="6929671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总结：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波周期或频率由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决定，占空比固定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50%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，相位由</a:t>
            </a: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CCRx</a:t>
            </a: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决定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F1B7A1E-E589-432A-95BF-658E98FE5F2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64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51355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4.4.2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，高级定时器输出比较模式实验配置步骤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543A1F6-F4F6-49F1-A762-72EA0955E39A}"/>
              </a:ext>
            </a:extLst>
          </p:cNvPr>
          <p:cNvSpPr/>
          <p:nvPr/>
        </p:nvSpPr>
        <p:spPr>
          <a:xfrm>
            <a:off x="861541" y="1474692"/>
            <a:ext cx="2984022" cy="340042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，配置定时器基础工作参数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FD64FBF-B91B-4BEE-9AC8-88CE38FD6008}"/>
              </a:ext>
            </a:extLst>
          </p:cNvPr>
          <p:cNvSpPr/>
          <p:nvPr/>
        </p:nvSpPr>
        <p:spPr>
          <a:xfrm>
            <a:off x="868472" y="1971381"/>
            <a:ext cx="2984022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，定时器输出比较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MSP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9BE0A9-A4CD-42F7-B6A7-7CD6927100AC}"/>
              </a:ext>
            </a:extLst>
          </p:cNvPr>
          <p:cNvSpPr/>
          <p:nvPr/>
        </p:nvSpPr>
        <p:spPr>
          <a:xfrm>
            <a:off x="853235" y="2454817"/>
            <a:ext cx="2984022" cy="36372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，配置输出比较模式等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EC2A6E4-12D6-4757-808D-101B27673211}"/>
              </a:ext>
            </a:extLst>
          </p:cNvPr>
          <p:cNvSpPr/>
          <p:nvPr/>
        </p:nvSpPr>
        <p:spPr>
          <a:xfrm>
            <a:off x="861541" y="3502952"/>
            <a:ext cx="2975716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，使能输出、主输出、计数器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4BF3D-33D1-4CB4-8586-DB04A2483D8A}"/>
              </a:ext>
            </a:extLst>
          </p:cNvPr>
          <p:cNvSpPr/>
          <p:nvPr/>
        </p:nvSpPr>
        <p:spPr>
          <a:xfrm>
            <a:off x="3845563" y="1478468"/>
            <a:ext cx="2670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HAL_TIM_OC_Init()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CC8807-3A42-4E31-BFCA-109A7A55DAB7}"/>
              </a:ext>
            </a:extLst>
          </p:cNvPr>
          <p:cNvSpPr/>
          <p:nvPr/>
        </p:nvSpPr>
        <p:spPr>
          <a:xfrm>
            <a:off x="3831220" y="2022843"/>
            <a:ext cx="4990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HAL_TIM_OC_MspInit()   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E28E1E-A382-4567-81B6-6A50D040BC02}"/>
              </a:ext>
            </a:extLst>
          </p:cNvPr>
          <p:cNvSpPr/>
          <p:nvPr/>
        </p:nvSpPr>
        <p:spPr>
          <a:xfrm>
            <a:off x="3837257" y="2480966"/>
            <a:ext cx="2810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HAL_TIM_OC_ConfigChannel()</a:t>
            </a:r>
            <a:endParaRPr lang="zh-CN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3A16EC-8F76-4AC1-855C-05E0DD5B67F6}"/>
              </a:ext>
            </a:extLst>
          </p:cNvPr>
          <p:cNvSpPr/>
          <p:nvPr/>
        </p:nvSpPr>
        <p:spPr>
          <a:xfrm>
            <a:off x="3862357" y="4057392"/>
            <a:ext cx="29026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__HAL_TIM_SET_COMPARE()</a:t>
            </a:r>
            <a:endParaRPr lang="zh-CN" altLang="en-US" sz="1400" dirty="0">
              <a:solidFill>
                <a:srgbClr val="00206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7FC5796-ECEB-4695-A350-8CD8B419F816}"/>
              </a:ext>
            </a:extLst>
          </p:cNvPr>
          <p:cNvSpPr/>
          <p:nvPr/>
        </p:nvSpPr>
        <p:spPr>
          <a:xfrm>
            <a:off x="3845563" y="3013798"/>
            <a:ext cx="4614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__HAL_TIM_ENABLE_OCxPRELOAD()</a:t>
            </a:r>
            <a:endParaRPr lang="zh-CN" altLang="en-US" sz="1400">
              <a:solidFill>
                <a:srgbClr val="00206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B120CB7-2EA6-43B4-82F2-B82188F50F8D}"/>
              </a:ext>
            </a:extLst>
          </p:cNvPr>
          <p:cNvSpPr/>
          <p:nvPr/>
        </p:nvSpPr>
        <p:spPr>
          <a:xfrm>
            <a:off x="3837257" y="3542962"/>
            <a:ext cx="4351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HAL_TIM_OC_Start()</a:t>
            </a:r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5A96CB8-0AE2-410E-A927-353B95DE200A}"/>
              </a:ext>
            </a:extLst>
          </p:cNvPr>
          <p:cNvSpPr/>
          <p:nvPr/>
        </p:nvSpPr>
        <p:spPr>
          <a:xfrm>
            <a:off x="868472" y="2971954"/>
            <a:ext cx="2984022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，使能通道预装载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8E32B4DC-592B-43A0-871B-1D3CDC4A1F8E}"/>
              </a:ext>
            </a:extLst>
          </p:cNvPr>
          <p:cNvSpPr/>
          <p:nvPr/>
        </p:nvSpPr>
        <p:spPr>
          <a:xfrm>
            <a:off x="853235" y="4033950"/>
            <a:ext cx="2984022" cy="3546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，修改捕获</a:t>
            </a:r>
            <a:r>
              <a:rPr lang="en-US" altLang="zh-CN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比较寄存器的值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F4A7E5-6D45-4D13-9E8F-9AE11CF7CB54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24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6" grpId="0"/>
      <p:bldP spid="29" grpId="0"/>
      <p:bldP spid="36" grpId="0" animBg="1"/>
      <p:bldP spid="3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库函数介绍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FF99F1D-2AF9-4E17-851F-91ED1F274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848708"/>
              </p:ext>
            </p:extLst>
          </p:nvPr>
        </p:nvGraphicFramePr>
        <p:xfrm>
          <a:off x="261948" y="1484751"/>
          <a:ext cx="8620103" cy="232199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201595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2007006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3411502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470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函数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主要寄存器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主要功能</a:t>
                      </a:r>
                      <a:endParaRPr lang="zh-CN" sz="16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HAL_TIM_OC_Init()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ARR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PSC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初始化定时器基础参数</a:t>
                      </a:r>
                      <a:endParaRPr 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HAL_TIM_OC_MspInit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存放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NVIC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CLOCK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GPIO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初始化代码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HAL_TIM_OC_ConfigChannel()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CCMRx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CCRx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endParaRPr lang="zh-CN" altLang="en-US" sz="1400" b="0" kern="10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设置输出比较模式、比较值、输出极性等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97325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__HAL_TIM_ENABLE_OCxPRELOAD()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CCMRx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使能通道预装载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HAL_TIM_OC_Start()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CR1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CCER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BDTR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使能输出比较、主输出、启动计数器</a:t>
                      </a:r>
                      <a:endParaRPr lang="zh-CN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__HAL_TIM_SET_COMPARE()</a:t>
                      </a:r>
                      <a:endParaRPr lang="en-US" altLang="zh-CN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CCRx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修改捕获</a:t>
                      </a:r>
                      <a:r>
                        <a:rPr lang="en-US" altLang="zh-CN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比较寄存器的值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39668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22110E89-DAEB-4FE3-81E6-351019B1F53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78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EE98A60-71FD-4E54-B8D7-E6995BF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1" y="689427"/>
            <a:ext cx="52100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关键结构体介绍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C7A47B-3614-485D-BF59-87978EFBD22A}"/>
              </a:ext>
            </a:extLst>
          </p:cNvPr>
          <p:cNvSpPr txBox="1"/>
          <p:nvPr/>
        </p:nvSpPr>
        <p:spPr>
          <a:xfrm>
            <a:off x="1775178" y="1358561"/>
            <a:ext cx="5796844" cy="32672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typedef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OCMode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输出比较模式选择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Pulse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        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设置比较值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OCPolarity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设置输出比较极性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OCNPolarity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设置互补输出比较极性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OCFastMode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使能或失能输出比较快速模式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OCIdleState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空闲状态下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en-US" altLang="zh-CN" sz="1600">
                <a:solidFill>
                  <a:srgbClr val="0000FF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OCNIdleState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/* 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空闲状态下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OC1N</a:t>
            </a:r>
            <a:r>
              <a:rPr lang="zh-CN" altLang="en-US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 *</a:t>
            </a:r>
            <a:r>
              <a:rPr lang="en-US" altLang="zh-CN" sz="1600">
                <a:solidFill>
                  <a:srgbClr val="8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r>
              <a:rPr lang="zh-CN" altLang="en-US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TIM_OC_InitTypeDef</a:t>
            </a:r>
            <a:r>
              <a:rPr lang="en-US" altLang="zh-CN" sz="1600">
                <a:solidFill>
                  <a:srgbClr val="00008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endParaRPr lang="en-US" altLang="zh-CN" sz="1600"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A8D49A-91AC-438D-83F3-2679017B3B0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11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766" y="1418815"/>
            <a:ext cx="3036468" cy="230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，定时器概述（了解）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，基本定时器（掌握）</a:t>
            </a:r>
            <a:endParaRPr lang="en-US" altLang="zh-CN" sz="2000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，通用定时器（掌握）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FFEE3A-B200-4BBF-B0FD-BCEC331F566B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8247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，高级定时器输出比较模式实验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41" y="1682033"/>
            <a:ext cx="6456492" cy="124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4.4.1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，高级定时器输出比较模式实验原理（掌握）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4.4.2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，高级定时器输出比较模式实验配置步骤（掌握）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4.4.3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，编程实战：高级定时器输出比较模式实验（掌握）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B8D9EE-E079-4333-9B3C-9C4D2EA6C80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66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/>
              <p:nvPr/>
            </p:nvSpPr>
            <p:spPr>
              <a:xfrm>
                <a:off x="3820139" y="1975324"/>
                <a:ext cx="3269045" cy="633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n-US" altLang="zh-CN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out</m:t>
                      </m:r>
                      <m:r>
                        <a:rPr lang="en-US" altLang="zh-CN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 </m:t>
                      </m:r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+1)∗(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𝑃𝑆𝐶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1D1ED27-0E8E-4866-A59C-2A2524B7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139" y="1975324"/>
                <a:ext cx="3269045" cy="6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43048480-9ABA-4A53-A6FE-220BE3BF7C00}"/>
              </a:ext>
            </a:extLst>
          </p:cNvPr>
          <p:cNvSpPr txBox="1"/>
          <p:nvPr/>
        </p:nvSpPr>
        <p:spPr>
          <a:xfrm>
            <a:off x="1114608" y="2865381"/>
            <a:ext cx="5074349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1KHz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为例，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PSC=71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ARR=999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06D1D398-A415-4053-A29C-FA9835E57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781178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4.4.3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，编程实战：高级定时器输出比较模式实验（战舰为例）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72B50E-872B-4CCE-88A3-0643528D640B}"/>
              </a:ext>
            </a:extLst>
          </p:cNvPr>
          <p:cNvSpPr txBox="1"/>
          <p:nvPr/>
        </p:nvSpPr>
        <p:spPr>
          <a:xfrm>
            <a:off x="792827" y="1264549"/>
            <a:ext cx="8229253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通过定时器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1/2/3/4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输出相位分别为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25%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50%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75%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100%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FF8A82-346E-4620-97D3-69B05828AF68}"/>
              </a:ext>
            </a:extLst>
          </p:cNvPr>
          <p:cNvSpPr txBox="1"/>
          <p:nvPr/>
        </p:nvSpPr>
        <p:spPr>
          <a:xfrm>
            <a:off x="829577" y="2071667"/>
            <a:ext cx="3467747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，确定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PWM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波的周期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频率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A5EAEA-6042-4F41-8E7A-7857A9A277E3}"/>
              </a:ext>
            </a:extLst>
          </p:cNvPr>
          <p:cNvSpPr txBox="1"/>
          <p:nvPr/>
        </p:nvSpPr>
        <p:spPr>
          <a:xfrm>
            <a:off x="829577" y="3461970"/>
            <a:ext cx="7625563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，配置输出比较模式为：翻转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通道输出极性为：高电平有效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CF4194E-9C7D-44E6-8360-3048A7424A2A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307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16" grpId="0"/>
      <p:bldP spid="17" grpId="0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45649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，高级定时器互补输出带死区控制实验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84" y="1189942"/>
            <a:ext cx="6754370" cy="29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，互补输出，还带死区控制，什么意思？（了解）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，带死区控制的互补输出应用之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桥（了解）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，捕获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比较通道的输出部分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至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3)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，死区时间计算（掌握）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，刹车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断路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，高级定时器互补输出带死区控制实验配置步骤（掌握）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4.5.7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，编程实战：高级定时器互补输出带死区控制实验（掌握）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85FDB1-BA30-4AD0-A87D-D54079D4024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9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4.5.1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，互补输出，还带死区控制，什么意思？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D27AE0-70FF-4491-82EB-E75AB1F35ADF}"/>
              </a:ext>
            </a:extLst>
          </p:cNvPr>
          <p:cNvSpPr/>
          <p:nvPr/>
        </p:nvSpPr>
        <p:spPr>
          <a:xfrm>
            <a:off x="2038078" y="3931624"/>
            <a:ext cx="1135395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互补输出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E997ED-C556-4897-BA12-B217620B3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61" y="1359874"/>
            <a:ext cx="3971925" cy="2571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D9DF31-5860-48CA-BA57-CEE814680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359874"/>
            <a:ext cx="3897086" cy="2566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4661577-1AA7-49EA-B5B8-35C98D24D4AD}"/>
              </a:ext>
            </a:extLst>
          </p:cNvPr>
          <p:cNvSpPr/>
          <p:nvPr/>
        </p:nvSpPr>
        <p:spPr>
          <a:xfrm>
            <a:off x="5616295" y="3950674"/>
            <a:ext cx="2365482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带死区控制的互补输出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689E59-F8DB-4FFA-9B1D-24BF9008FD78}"/>
              </a:ext>
            </a:extLst>
          </p:cNvPr>
          <p:cNvSpPr/>
          <p:nvPr/>
        </p:nvSpPr>
        <p:spPr>
          <a:xfrm>
            <a:off x="51716" y="2296574"/>
            <a:ext cx="673545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8E7A51A-7229-4C7F-95AE-B46E8530A4A9}"/>
              </a:ext>
            </a:extLst>
          </p:cNvPr>
          <p:cNvSpPr/>
          <p:nvPr/>
        </p:nvSpPr>
        <p:spPr>
          <a:xfrm>
            <a:off x="51716" y="2902406"/>
            <a:ext cx="742034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4B2647-2E6F-477F-BB89-CFF9F6C65168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37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1" grpId="0"/>
      <p:bldP spid="2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5FE1AD-C731-4CD3-A744-190DC10AA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/>
          <a:stretch/>
        </p:blipFill>
        <p:spPr>
          <a:xfrm>
            <a:off x="2826327" y="1129438"/>
            <a:ext cx="3877580" cy="3171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4.5.2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，带死区控制的互补输出应用之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桥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7C60C8-C738-47BC-9C4F-D57FC739E8C7}"/>
              </a:ext>
            </a:extLst>
          </p:cNvPr>
          <p:cNvSpPr/>
          <p:nvPr/>
        </p:nvSpPr>
        <p:spPr>
          <a:xfrm>
            <a:off x="3902294" y="2901322"/>
            <a:ext cx="1687754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控制电机正反转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E638A0-0749-43CB-8991-6556BEB12C64}"/>
              </a:ext>
            </a:extLst>
          </p:cNvPr>
          <p:cNvSpPr/>
          <p:nvPr/>
        </p:nvSpPr>
        <p:spPr>
          <a:xfrm>
            <a:off x="2063769" y="1635180"/>
            <a:ext cx="673545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DA1B594-9B99-46E0-A5EF-C7703BE9EC17}"/>
              </a:ext>
            </a:extLst>
          </p:cNvPr>
          <p:cNvSpPr/>
          <p:nvPr/>
        </p:nvSpPr>
        <p:spPr>
          <a:xfrm>
            <a:off x="1950808" y="3081436"/>
            <a:ext cx="777739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BC7D80A-08E2-487C-B4E3-73ED1CF9E4EC}"/>
              </a:ext>
            </a:extLst>
          </p:cNvPr>
          <p:cNvSpPr/>
          <p:nvPr/>
        </p:nvSpPr>
        <p:spPr>
          <a:xfrm>
            <a:off x="6755028" y="3083768"/>
            <a:ext cx="777739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0E6146-BEE0-4CD9-8A62-BB49C3A4C989}"/>
              </a:ext>
            </a:extLst>
          </p:cNvPr>
          <p:cNvSpPr/>
          <p:nvPr/>
        </p:nvSpPr>
        <p:spPr>
          <a:xfrm>
            <a:off x="6703907" y="1635180"/>
            <a:ext cx="879983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32D03F5-67F1-4C39-A27B-9CFC2D321B7B}"/>
              </a:ext>
            </a:extLst>
          </p:cNvPr>
          <p:cNvSpPr/>
          <p:nvPr/>
        </p:nvSpPr>
        <p:spPr>
          <a:xfrm>
            <a:off x="2198914" y="4300727"/>
            <a:ext cx="5094515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由于元器件是有延迟特性，所以需要加上死区时间控制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9827136-ADE4-484F-A626-8967996E004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00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20" grpId="0"/>
      <p:bldP spid="2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C3A9247-5B6A-4E6E-A411-C2123604B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6" y="1027579"/>
            <a:ext cx="7832271" cy="3450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4.5.3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，捕获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比较通道的输出部分（通道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至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867DB6D-063F-46C2-BD9B-77EFA5197E38}"/>
              </a:ext>
            </a:extLst>
          </p:cNvPr>
          <p:cNvSpPr/>
          <p:nvPr/>
        </p:nvSpPr>
        <p:spPr>
          <a:xfrm>
            <a:off x="1962658" y="4501775"/>
            <a:ext cx="6044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14.3.4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42E88AF-1059-41B2-989B-664110CFB614}"/>
              </a:ext>
            </a:extLst>
          </p:cNvPr>
          <p:cNvSpPr/>
          <p:nvPr/>
        </p:nvSpPr>
        <p:spPr>
          <a:xfrm>
            <a:off x="618176" y="1170517"/>
            <a:ext cx="1493653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OC1REF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清零，由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OC1CE</a:t>
            </a: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位配置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D67A0B-2590-4D81-B46B-9C6C18939CE9}"/>
              </a:ext>
            </a:extLst>
          </p:cNvPr>
          <p:cNvSpPr/>
          <p:nvPr/>
        </p:nvSpPr>
        <p:spPr>
          <a:xfrm>
            <a:off x="2263026" y="2650525"/>
            <a:ext cx="1369273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输出参考信号，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高电平有效</a:t>
            </a:r>
            <a:endParaRPr lang="en-US" altLang="zh-CN" sz="14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457C575-5E37-41C8-884D-16552097BFD4}"/>
              </a:ext>
            </a:extLst>
          </p:cNvPr>
          <p:cNvCxnSpPr>
            <a:cxnSpLocks/>
          </p:cNvCxnSpPr>
          <p:nvPr/>
        </p:nvCxnSpPr>
        <p:spPr>
          <a:xfrm flipV="1">
            <a:off x="2733794" y="2379488"/>
            <a:ext cx="0" cy="38452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2DDC9CF2-132D-4B90-9DF5-2368E389E448}"/>
              </a:ext>
            </a:extLst>
          </p:cNvPr>
          <p:cNvSpPr/>
          <p:nvPr/>
        </p:nvSpPr>
        <p:spPr>
          <a:xfrm>
            <a:off x="1241927" y="3379874"/>
            <a:ext cx="2042199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输出比较模式选择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DCFA8DE-1F41-4E22-A435-5F0F7CAB4D3B}"/>
              </a:ext>
            </a:extLst>
          </p:cNvPr>
          <p:cNvCxnSpPr>
            <a:cxnSpLocks/>
          </p:cNvCxnSpPr>
          <p:nvPr/>
        </p:nvCxnSpPr>
        <p:spPr>
          <a:xfrm>
            <a:off x="2263027" y="3686175"/>
            <a:ext cx="0" cy="275391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B6DA4526-0F54-4FF4-A303-9515E989801B}"/>
              </a:ext>
            </a:extLst>
          </p:cNvPr>
          <p:cNvSpPr/>
          <p:nvPr/>
        </p:nvSpPr>
        <p:spPr>
          <a:xfrm>
            <a:off x="3085058" y="3558834"/>
            <a:ext cx="1369274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死区时间控制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74F626-CA1A-4A58-ACE4-7F15FEB9582B}"/>
              </a:ext>
            </a:extLst>
          </p:cNvPr>
          <p:cNvSpPr/>
          <p:nvPr/>
        </p:nvSpPr>
        <p:spPr>
          <a:xfrm>
            <a:off x="4689669" y="3605568"/>
            <a:ext cx="938572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输出使能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11C0B45-BFA8-4D7C-A428-38263534A540}"/>
              </a:ext>
            </a:extLst>
          </p:cNvPr>
          <p:cNvSpPr/>
          <p:nvPr/>
        </p:nvSpPr>
        <p:spPr>
          <a:xfrm>
            <a:off x="5474967" y="2215673"/>
            <a:ext cx="1249684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输出极性选择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8E29CDF-5AA8-46C2-B3DF-66D6B72855F2}"/>
              </a:ext>
            </a:extLst>
          </p:cNvPr>
          <p:cNvCxnSpPr>
            <a:cxnSpLocks/>
          </p:cNvCxnSpPr>
          <p:nvPr/>
        </p:nvCxnSpPr>
        <p:spPr>
          <a:xfrm>
            <a:off x="6567702" y="3605568"/>
            <a:ext cx="0" cy="382028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36B5232-970D-4749-B920-C74DDA98E8D8}"/>
              </a:ext>
            </a:extLst>
          </p:cNvPr>
          <p:cNvSpPr/>
          <p:nvPr/>
        </p:nvSpPr>
        <p:spPr>
          <a:xfrm>
            <a:off x="5895331" y="3306706"/>
            <a:ext cx="1174209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输出必须置</a:t>
            </a:r>
            <a:r>
              <a:rPr lang="en-US" altLang="zh-CN" sz="140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en-US" altLang="zh-CN" sz="160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8C66E9-9A75-44A3-9637-BC2D320118E5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70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34" grpId="0"/>
      <p:bldP spid="35" grpId="0"/>
      <p:bldP spid="36" grpId="0"/>
      <p:bldP spid="3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645649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，高级定时器互补输出带死区控制实验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E187162-FEC4-4CAC-A40E-414259DE0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84" y="1189942"/>
            <a:ext cx="6456492" cy="29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，互补输出，还带死区控制，什么意思？（了解）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，带死区控制的互补输出应用之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桥（了解）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，捕获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比较通道的输出部分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通道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至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3)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（熟悉）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4.5.4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，死区时间计算（掌握）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4.5.5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，刹车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断路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功能（熟悉）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4.5.6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，高级定时器互补输出带死区控制实验配置步骤（掌握）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4.5.7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，编程实战：高级定时器互补输出带死区控制实验（掌握）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D3A097-9D99-41FA-B4F2-E3F51564ABE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3181867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4.5.4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，死区时间计算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DD27AE0-70FF-4491-82EB-E75AB1F35ADF}"/>
                  </a:ext>
                </a:extLst>
              </p:cNvPr>
              <p:cNvSpPr/>
              <p:nvPr/>
            </p:nvSpPr>
            <p:spPr>
              <a:xfrm>
                <a:off x="98017" y="1278377"/>
                <a:ext cx="3073009" cy="422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1</a:t>
                </a:r>
                <a:r>
                  <a:rPr lang="zh-CN" altLang="en-US" sz="160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，确定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t</m:t>
                    </m:r>
                    <m:r>
                      <a:rPr lang="en-US" altLang="zh-CN" sz="16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𝐷𝑇𝑆</m:t>
                    </m:r>
                  </m:oMath>
                </a14:m>
                <a:r>
                  <a:rPr lang="zh-CN" altLang="en-US" sz="160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的值：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DD27AE0-70FF-4491-82EB-E75AB1F35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" y="1278377"/>
                <a:ext cx="3073009" cy="422744"/>
              </a:xfrm>
              <a:prstGeom prst="rect">
                <a:avLst/>
              </a:prstGeom>
              <a:blipFill>
                <a:blip r:embed="rId3"/>
                <a:stretch>
                  <a:fillRect l="-992" b="-18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EB9FF995-21EE-4942-9095-092300D18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10" y="1198960"/>
            <a:ext cx="5156180" cy="1777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3A75123-662B-479A-8EC5-6F0C245E61A3}"/>
                  </a:ext>
                </a:extLst>
              </p:cNvPr>
              <p:cNvSpPr txBox="1"/>
              <p:nvPr/>
            </p:nvSpPr>
            <p:spPr>
              <a:xfrm>
                <a:off x="1590155" y="1189695"/>
                <a:ext cx="2281717" cy="660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𝑓</m:t>
                      </m:r>
                      <m:r>
                        <a:rPr lang="en-US" altLang="zh-CN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𝐷𝑇𝑆</m:t>
                      </m:r>
                      <m:r>
                        <a:rPr lang="zh-CN" alt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sty m:val="p"/>
                            </m:rPr>
                            <a:rPr lang="en-US" altLang="zh-CN" i="1" baseline="-25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t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2^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𝐶𝐾𝐷</m:t>
                          </m:r>
                          <m:r>
                            <a:rPr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[1:0]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3A75123-662B-479A-8EC5-6F0C245E6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155" y="1189695"/>
                <a:ext cx="2281717" cy="6606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782E7F51-ECC7-4B5A-ACA8-BA145944B70A}"/>
              </a:ext>
            </a:extLst>
          </p:cNvPr>
          <p:cNvSpPr/>
          <p:nvPr/>
        </p:nvSpPr>
        <p:spPr>
          <a:xfrm>
            <a:off x="98017" y="2051389"/>
            <a:ext cx="3283356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，判断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DTG[7:5]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，选择计算公式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5DE7921-7804-409B-A89A-FA7DA09C9C07}"/>
              </a:ext>
            </a:extLst>
          </p:cNvPr>
          <p:cNvSpPr/>
          <p:nvPr/>
        </p:nvSpPr>
        <p:spPr>
          <a:xfrm>
            <a:off x="98017" y="2763095"/>
            <a:ext cx="3283356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，代入选择的公式计算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160D3C3-CB76-4C2A-A786-7B9AA7293948}"/>
              </a:ext>
            </a:extLst>
          </p:cNvPr>
          <p:cNvSpPr/>
          <p:nvPr/>
        </p:nvSpPr>
        <p:spPr>
          <a:xfrm>
            <a:off x="0" y="3424049"/>
            <a:ext cx="3755526" cy="116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举个栗子（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为例）：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DTG[7:0]=250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，即二进制：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1111 1010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，选第四条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DT = (32+26)*16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55.56 ns=51.55968us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AECD9F3-8540-4B20-8C11-1CEA714F8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17" y="3323226"/>
            <a:ext cx="5337566" cy="1483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F13BA1F-F4AB-4D84-B76E-6EA6999C9A0D}"/>
              </a:ext>
            </a:extLst>
          </p:cNvPr>
          <p:cNvSpPr/>
          <p:nvPr/>
        </p:nvSpPr>
        <p:spPr>
          <a:xfrm>
            <a:off x="3799110" y="830194"/>
            <a:ext cx="3283356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TIMx_CR1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BA50DCA-7513-4B59-928A-8B50BCB419F0}"/>
              </a:ext>
            </a:extLst>
          </p:cNvPr>
          <p:cNvSpPr/>
          <p:nvPr/>
        </p:nvSpPr>
        <p:spPr>
          <a:xfrm>
            <a:off x="3708417" y="2925467"/>
            <a:ext cx="3283356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TIMx_BDTR</a:t>
            </a:r>
            <a:endParaRPr lang="zh-CN" altLang="en-US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5191C3F-E886-4C4D-9F38-2AA140BC0E5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79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7" grpId="0"/>
      <p:bldP spid="28" grpId="0"/>
      <p:bldP spid="29" grpId="0"/>
      <p:bldP spid="31" grpId="0"/>
      <p:bldP spid="3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4.5.5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，刹车（断路）功能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D27AE0-70FF-4491-82EB-E75AB1F35ADF}"/>
              </a:ext>
            </a:extLst>
          </p:cNvPr>
          <p:cNvSpPr/>
          <p:nvPr/>
        </p:nvSpPr>
        <p:spPr>
          <a:xfrm>
            <a:off x="702542" y="1164129"/>
            <a:ext cx="7491475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使能刹车功能：将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TIMx_BDTR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BKE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，刹车输入信号极性由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BKP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位设置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C3DD97-D33A-41D3-9125-4B6CC34E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8" y="1721956"/>
            <a:ext cx="5301343" cy="870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631F9F8-4470-4D11-96E1-9F3E5F3167AF}"/>
              </a:ext>
            </a:extLst>
          </p:cNvPr>
          <p:cNvSpPr/>
          <p:nvPr/>
        </p:nvSpPr>
        <p:spPr>
          <a:xfrm>
            <a:off x="702542" y="2853700"/>
            <a:ext cx="8319538" cy="116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使能刹车功能后：由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TIMx_BDTR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OSSI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OSSR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位，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TIMx_CR2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OISx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OISxN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位，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TIMx_CCER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CCxE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CCxNE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位控制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输出状态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无论何时，</a:t>
            </a:r>
            <a:r>
              <a:rPr lang="en-US" altLang="zh-CN" sz="16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OCxN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输出都不能同时处在有效电平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492DF7-85BB-41B8-A71B-480D96AD3A95}"/>
              </a:ext>
            </a:extLst>
          </p:cNvPr>
          <p:cNvSpPr/>
          <p:nvPr/>
        </p:nvSpPr>
        <p:spPr>
          <a:xfrm>
            <a:off x="259776" y="4185966"/>
            <a:ext cx="8762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13.4.9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  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（其它系列也在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CCER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后面）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C497BB-ECCC-46B9-A217-28AD9DB6394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332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4" name="矩形 39">
            <a:extLst>
              <a:ext uri="{FF2B5EF4-FFF2-40B4-BE49-F238E27FC236}">
                <a16:creationId xmlns:a16="http://schemas.microsoft.com/office/drawing/2014/main" id="{23644EA5-775B-45BB-B997-C3D3E9CE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6" y="568369"/>
            <a:ext cx="589533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发生刹车后，会怎么样？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D27AE0-70FF-4491-82EB-E75AB1F35ADF}"/>
              </a:ext>
            </a:extLst>
          </p:cNvPr>
          <p:cNvSpPr/>
          <p:nvPr/>
        </p:nvSpPr>
        <p:spPr>
          <a:xfrm>
            <a:off x="413657" y="1534699"/>
            <a:ext cx="8608423" cy="1900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位被清零，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为无效、空闲或复位状态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(OSSI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位选择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OCxN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的状态：由相关控制位状态决定，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当使用互补输出时：根据情况自动控制输出电平，参考参考手册使用刹车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断路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功能小节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，如果使能了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位，还会产生刹车中断；如果使能了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TDE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位，会产生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AOE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位置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，在下一个 更新事件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UEV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位被自动置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B97671-C684-4EE5-A91F-56647E5BDF42}"/>
              </a:ext>
            </a:extLst>
          </p:cNvPr>
          <p:cNvSpPr/>
          <p:nvPr/>
        </p:nvSpPr>
        <p:spPr>
          <a:xfrm>
            <a:off x="1595398" y="4175786"/>
            <a:ext cx="59532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STM32F10xxx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13.3.12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</a:t>
            </a:r>
            <a:endParaRPr lang="en-US" altLang="zh-CN" sz="1600" b="0" kern="100" baseline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EDD51E-2B4A-45CD-8163-E0D0BCCD957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68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135813</TotalTime>
  <Words>11511</Words>
  <Application>Microsoft Office PowerPoint</Application>
  <PresentationFormat>全屏显示(16:9)</PresentationFormat>
  <Paragraphs>1369</Paragraphs>
  <Slides>117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26" baseType="lpstr">
      <vt:lpstr>思源黑体 CN Bold</vt:lpstr>
      <vt:lpstr>思源黑体 CN Normal</vt:lpstr>
      <vt:lpstr>思源黑体 CN Regular</vt:lpstr>
      <vt:lpstr>Arial</vt:lpstr>
      <vt:lpstr>Calibri</vt:lpstr>
      <vt:lpstr>Calibri Light</vt:lpstr>
      <vt:lpstr>Cambria Math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LINGZHUNING</cp:lastModifiedBy>
  <cp:revision>3405</cp:revision>
  <dcterms:created xsi:type="dcterms:W3CDTF">2021-03-21T09:45:45Z</dcterms:created>
  <dcterms:modified xsi:type="dcterms:W3CDTF">2022-04-08T08:18:42Z</dcterms:modified>
</cp:coreProperties>
</file>